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0300E9F-311D-4D57-8C7E-5D21342FA766}">
  <a:tblStyle styleId="{70300E9F-311D-4D57-8C7E-5D21342FA766}"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1" Type="http://schemas.openxmlformats.org/officeDocument/2006/relationships/slide" Target="slides/slide36.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gif>
</file>

<file path=ppt/media/image2.jpg>
</file>

<file path=ppt/media/image3.pn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9" name="Google Shape;149;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6" name="Google Shape;156;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3" name="Google Shape;163;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0" name="Google Shape;170;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6" name="Google Shape;176;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9" name="Google Shape;199;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6" name="Google Shape;206;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2" name="Google Shape;212;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9" name="Google Shape;8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9" name="Google Shape;219;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6" name="Google Shape;226;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3" name="Google Shape;233;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9" name="Google Shape;239;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9" name="Google Shape;249;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5" name="Google Shape;255;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1" name="Google Shape;261;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7" name="Google Shape;267;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9" name="Google Shape;279;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9" name="Google Shape;99;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7" name="Google Shape;317;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7" name="Google Shape;107;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3" name="Google Shape;113;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4" name="Google Shape;12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0" name="Google Shape;13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6" name="Google Shape;136;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2" name="Google Shape;142;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 name="Shape 23"/>
        <p:cNvGrpSpPr/>
        <p:nvPr/>
      </p:nvGrpSpPr>
      <p:grpSpPr>
        <a:xfrm>
          <a:off x="0" y="0"/>
          <a:ext cx="0" cy="0"/>
          <a:chOff x="0" y="0"/>
          <a:chExt cx="0" cy="0"/>
        </a:xfrm>
      </p:grpSpPr>
      <p:sp>
        <p:nvSpPr>
          <p:cNvPr id="24" name="Google Shape;24;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www.geeksforgeeks.org/tcp-ip-model/?ref=lbp" TargetMode="External"/><Relationship Id="rId4" Type="http://schemas.openxmlformats.org/officeDocument/2006/relationships/hyperlink" Target="https://www.youtube.com/watch?v=vv4y_uOneC0&amp;t=322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mailto:rasel@uap-bd.edu" TargetMode="External"/><Relationship Id="rId4" Type="http://schemas.openxmlformats.org/officeDocument/2006/relationships/hyperlink" Target="mailto:rasel@uap-bd.edu" TargetMode="External"/><Relationship Id="rId5" Type="http://schemas.openxmlformats.org/officeDocument/2006/relationships/hyperlink" Target="mailto:rasel@uap-bd.edu"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jpg"/><Relationship Id="rId4" Type="http://schemas.openxmlformats.org/officeDocument/2006/relationships/image" Target="../media/image5.jpg"/><Relationship Id="rId5"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0.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2.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9.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txBox="1"/>
          <p:nvPr>
            <p:ph type="ctrTitle"/>
          </p:nvPr>
        </p:nvSpPr>
        <p:spPr>
          <a:xfrm>
            <a:off x="1524000" y="1041400"/>
            <a:ext cx="9144000" cy="23876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Calibri"/>
              <a:buNone/>
            </a:pPr>
            <a:br>
              <a:rPr b="1" lang="en-GB"/>
            </a:br>
            <a:br>
              <a:rPr b="1" lang="en-GB"/>
            </a:br>
            <a:br>
              <a:rPr b="1" lang="en-GB"/>
            </a:br>
            <a:br>
              <a:rPr b="1" lang="en-GB"/>
            </a:br>
            <a:br>
              <a:rPr b="1" lang="en-GB"/>
            </a:br>
            <a:br>
              <a:rPr b="1" lang="en-GB"/>
            </a:br>
            <a:br>
              <a:rPr b="1" lang="en-GB"/>
            </a:br>
            <a:br>
              <a:rPr b="1" lang="en-GB"/>
            </a:br>
            <a:br>
              <a:rPr b="1" lang="en-GB"/>
            </a:br>
            <a:br>
              <a:rPr lang="en-GB"/>
            </a:br>
            <a:r>
              <a:rPr lang="en-GB"/>
              <a:t> </a:t>
            </a:r>
            <a:r>
              <a:rPr b="1" lang="en-GB"/>
              <a:t> Layers of OSI Model</a:t>
            </a:r>
            <a:br>
              <a:rPr lang="en-GB"/>
            </a:br>
            <a:endParaRPr/>
          </a:p>
        </p:txBody>
      </p:sp>
      <p:sp>
        <p:nvSpPr>
          <p:cNvPr id="85" name="Google Shape;85;p1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t/>
            </a:r>
            <a:endParaRPr/>
          </a:p>
        </p:txBody>
      </p:sp>
      <p:sp>
        <p:nvSpPr>
          <p:cNvPr id="86" name="Google Shape;86;p13"/>
          <p:cNvSpPr/>
          <p:nvPr/>
        </p:nvSpPr>
        <p:spPr>
          <a:xfrm>
            <a:off x="170266" y="6275768"/>
            <a:ext cx="5731826" cy="64633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chemeClr val="dk1"/>
                </a:solidFill>
                <a:latin typeface="Calibri"/>
                <a:ea typeface="Calibri"/>
                <a:cs typeface="Calibri"/>
                <a:sym typeface="Calibri"/>
              </a:rPr>
              <a:t>Ref: </a:t>
            </a:r>
            <a:r>
              <a:rPr b="0" i="0" lang="en-GB" sz="1800" u="sng" cap="none" strike="noStrike">
                <a:solidFill>
                  <a:schemeClr val="hlink"/>
                </a:solidFill>
                <a:latin typeface="Calibri"/>
                <a:ea typeface="Calibri"/>
                <a:cs typeface="Calibri"/>
                <a:sym typeface="Calibri"/>
                <a:hlinkClick r:id="rId3"/>
              </a:rPr>
              <a:t>https://www.geeksforgeeks.org/tcp-ip-model/?ref=lbp</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GB" sz="1800" u="sng" cap="none" strike="noStrike">
                <a:solidFill>
                  <a:schemeClr val="hlink"/>
                </a:solidFill>
                <a:latin typeface="Calibri"/>
                <a:ea typeface="Calibri"/>
                <a:cs typeface="Calibri"/>
                <a:sym typeface="Calibri"/>
                <a:hlinkClick r:id="rId4"/>
              </a:rPr>
              <a:t>https://www.youtube.com/watch?v=vv4y_uOneC0&amp;t=322s</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2"/>
          <p:cNvSpPr txBox="1"/>
          <p:nvPr>
            <p:ph type="title"/>
          </p:nvPr>
        </p:nvSpPr>
        <p:spPr>
          <a:xfrm>
            <a:off x="800100" y="2889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u="sng">
                <a:solidFill>
                  <a:schemeClr val="hlink"/>
                </a:solidFill>
                <a:hlinkClick r:id="rId3"/>
              </a:rPr>
              <a:t>Adnan.cse@uap-bd.edu</a:t>
            </a:r>
            <a:br>
              <a:rPr lang="en-GB" u="sng">
                <a:solidFill>
                  <a:schemeClr val="hlink"/>
                </a:solidFill>
                <a:hlinkClick r:id="rId4"/>
              </a:rPr>
            </a:br>
            <a:r>
              <a:rPr lang="en-GB" u="sng">
                <a:solidFill>
                  <a:schemeClr val="hlink"/>
                </a:solidFill>
                <a:hlinkClick r:id="rId5"/>
              </a:rPr>
              <a:t>rasel@uap-bd.edu</a:t>
            </a:r>
            <a:r>
              <a:rPr lang="en-GB"/>
              <a:t> =</a:t>
            </a:r>
            <a:r>
              <a:rPr lang="en-GB">
                <a:highlight>
                  <a:srgbClr val="00FF00"/>
                </a:highlight>
              </a:rPr>
              <a:t>10101010101010=32 bit</a:t>
            </a:r>
            <a:endParaRPr/>
          </a:p>
        </p:txBody>
      </p:sp>
      <p:sp>
        <p:nvSpPr>
          <p:cNvPr id="152" name="Google Shape;152;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62500" lnSpcReduction="20000"/>
          </a:bodyPr>
          <a:lstStyle/>
          <a:p>
            <a:pPr indent="0" lvl="0" marL="0" rtl="0" algn="l">
              <a:lnSpc>
                <a:spcPct val="90000"/>
              </a:lnSpc>
              <a:spcBef>
                <a:spcPts val="0"/>
              </a:spcBef>
              <a:spcAft>
                <a:spcPts val="0"/>
              </a:spcAft>
              <a:buClr>
                <a:schemeClr val="dk1"/>
              </a:buClr>
              <a:buSzPct val="100000"/>
              <a:buNone/>
            </a:pPr>
            <a:r>
              <a:rPr lang="en-GB"/>
              <a:t>Main message</a:t>
            </a:r>
            <a:endParaRPr/>
          </a:p>
          <a:p>
            <a:pPr indent="-228600" lvl="0" marL="228600" rtl="0" algn="l">
              <a:lnSpc>
                <a:spcPct val="90000"/>
              </a:lnSpc>
              <a:spcBef>
                <a:spcPts val="1000"/>
              </a:spcBef>
              <a:spcAft>
                <a:spcPts val="0"/>
              </a:spcAft>
              <a:buClr>
                <a:schemeClr val="dk1"/>
              </a:buClr>
              <a:buSzPct val="100000"/>
              <a:buChar char="•"/>
            </a:pPr>
            <a:r>
              <a:rPr lang="en-GB"/>
              <a:t>Hi Rasel Babu, how are you?my bank details is…. Pls take 2 crore taka . </a:t>
            </a:r>
            <a:endParaRPr/>
          </a:p>
          <a:p>
            <a:pPr indent="-228600" lvl="0" marL="228600" rtl="0" algn="l">
              <a:lnSpc>
                <a:spcPct val="90000"/>
              </a:lnSpc>
              <a:spcBef>
                <a:spcPts val="1000"/>
              </a:spcBef>
              <a:spcAft>
                <a:spcPts val="0"/>
              </a:spcAft>
              <a:buClr>
                <a:schemeClr val="dk1"/>
              </a:buClr>
              <a:buSzPct val="100000"/>
              <a:buChar char="•"/>
            </a:pPr>
            <a:r>
              <a:rPr lang="en-GB">
                <a:highlight>
                  <a:srgbClr val="FF0000"/>
                </a:highlight>
              </a:rPr>
              <a:t>Login rasel</a:t>
            </a:r>
            <a:endParaRPr/>
          </a:p>
          <a:p>
            <a:pPr indent="-228600" lvl="0" marL="228600" rtl="0" algn="l">
              <a:lnSpc>
                <a:spcPct val="90000"/>
              </a:lnSpc>
              <a:spcBef>
                <a:spcPts val="1000"/>
              </a:spcBef>
              <a:spcAft>
                <a:spcPts val="0"/>
              </a:spcAft>
              <a:buClr>
                <a:schemeClr val="dk1"/>
              </a:buClr>
              <a:buSzPct val="100000"/>
              <a:buChar char="•"/>
            </a:pPr>
            <a:r>
              <a:rPr lang="en-GB">
                <a:highlight>
                  <a:srgbClr val="FF0000"/>
                </a:highlight>
              </a:rPr>
              <a:t>Password 12345 </a:t>
            </a:r>
            <a:endParaRPr/>
          </a:p>
          <a:p>
            <a:pPr indent="-228600" lvl="0" marL="228600" rtl="0" algn="l">
              <a:lnSpc>
                <a:spcPct val="90000"/>
              </a:lnSpc>
              <a:spcBef>
                <a:spcPts val="1000"/>
              </a:spcBef>
              <a:spcAft>
                <a:spcPts val="0"/>
              </a:spcAft>
              <a:buClr>
                <a:schemeClr val="dk1"/>
              </a:buClr>
              <a:buSzPct val="100000"/>
              <a:buChar char="•"/>
            </a:pPr>
            <a:r>
              <a:rPr lang="en-GB"/>
              <a:t>= </a:t>
            </a:r>
            <a:r>
              <a:rPr lang="en-GB">
                <a:highlight>
                  <a:srgbClr val="FFFF00"/>
                </a:highlight>
              </a:rPr>
              <a:t>1001000001111000001111100000110100001110000000000000000010101010100101010100101010101010101010101= 200 bit</a:t>
            </a:r>
            <a:endParaRPr/>
          </a:p>
          <a:p>
            <a:pPr indent="-228600" lvl="0" marL="228600" rtl="0" algn="l">
              <a:lnSpc>
                <a:spcPct val="90000"/>
              </a:lnSpc>
              <a:spcBef>
                <a:spcPts val="1000"/>
              </a:spcBef>
              <a:spcAft>
                <a:spcPts val="0"/>
              </a:spcAft>
              <a:buClr>
                <a:schemeClr val="dk1"/>
              </a:buClr>
              <a:buSzPct val="100000"/>
              <a:buChar char="•"/>
            </a:pPr>
            <a:r>
              <a:rPr lang="en-GB">
                <a:highlight>
                  <a:srgbClr val="FFFF00"/>
                </a:highlight>
              </a:rPr>
              <a:t>Encryption /decryption</a:t>
            </a:r>
            <a:endParaRPr/>
          </a:p>
          <a:p>
            <a:pPr indent="-228600" lvl="0" marL="228600" rtl="0" algn="l">
              <a:lnSpc>
                <a:spcPct val="90000"/>
              </a:lnSpc>
              <a:spcBef>
                <a:spcPts val="1000"/>
              </a:spcBef>
              <a:spcAft>
                <a:spcPts val="0"/>
              </a:spcAft>
              <a:buClr>
                <a:schemeClr val="dk1"/>
              </a:buClr>
              <a:buSzPct val="100000"/>
              <a:buChar char="•"/>
            </a:pPr>
            <a:r>
              <a:rPr lang="en-GB">
                <a:highlight>
                  <a:srgbClr val="FFFF00"/>
                </a:highlight>
              </a:rPr>
              <a:t>Compression/decompression</a:t>
            </a:r>
            <a:endParaRPr/>
          </a:p>
          <a:p>
            <a:pPr indent="-228600" lvl="0" marL="228600" rtl="0" algn="l">
              <a:lnSpc>
                <a:spcPct val="90000"/>
              </a:lnSpc>
              <a:spcBef>
                <a:spcPts val="1000"/>
              </a:spcBef>
              <a:spcAft>
                <a:spcPts val="0"/>
              </a:spcAft>
              <a:buClr>
                <a:schemeClr val="dk1"/>
              </a:buClr>
              <a:buSzPct val="100000"/>
              <a:buChar char="•"/>
            </a:pPr>
            <a:r>
              <a:rPr lang="en-GB">
                <a:highlight>
                  <a:srgbClr val="FFFF00"/>
                </a:highlight>
              </a:rPr>
              <a:t>IP address 32bit sender </a:t>
            </a:r>
            <a:endParaRPr/>
          </a:p>
          <a:p>
            <a:pPr indent="-228600" lvl="0" marL="228600" rtl="0" algn="l">
              <a:lnSpc>
                <a:spcPct val="90000"/>
              </a:lnSpc>
              <a:spcBef>
                <a:spcPts val="1000"/>
              </a:spcBef>
              <a:spcAft>
                <a:spcPts val="0"/>
              </a:spcAft>
              <a:buClr>
                <a:schemeClr val="dk1"/>
              </a:buClr>
              <a:buSzPct val="100000"/>
              <a:buChar char="•"/>
            </a:pPr>
            <a:r>
              <a:rPr lang="en-GB">
                <a:highlight>
                  <a:srgbClr val="FFFF00"/>
                </a:highlight>
              </a:rPr>
              <a:t>32 bit reciever</a:t>
            </a:r>
            <a:endParaRPr/>
          </a:p>
          <a:p>
            <a:pPr indent="-228600" lvl="0" marL="228600" rtl="0" algn="l">
              <a:lnSpc>
                <a:spcPct val="90000"/>
              </a:lnSpc>
              <a:spcBef>
                <a:spcPts val="1000"/>
              </a:spcBef>
              <a:spcAft>
                <a:spcPts val="0"/>
              </a:spcAft>
              <a:buClr>
                <a:schemeClr val="dk1"/>
              </a:buClr>
              <a:buSzPct val="100000"/>
              <a:buChar char="•"/>
            </a:pPr>
            <a:r>
              <a:rPr lang="en-GB">
                <a:highlight>
                  <a:srgbClr val="FFFF00"/>
                </a:highlight>
              </a:rPr>
              <a:t>MAC address= 48 bit</a:t>
            </a:r>
            <a:endParaRPr/>
          </a:p>
          <a:p>
            <a:pPr indent="-228600" lvl="0" marL="228600" rtl="0" algn="l">
              <a:lnSpc>
                <a:spcPct val="90000"/>
              </a:lnSpc>
              <a:spcBef>
                <a:spcPts val="1000"/>
              </a:spcBef>
              <a:spcAft>
                <a:spcPts val="0"/>
              </a:spcAft>
              <a:buClr>
                <a:schemeClr val="dk1"/>
              </a:buClr>
              <a:buSzPct val="100000"/>
              <a:buChar char="•"/>
            </a:pPr>
            <a:r>
              <a:rPr lang="en-GB">
                <a:highlight>
                  <a:srgbClr val="FFFF00"/>
                </a:highlight>
              </a:rPr>
              <a:t>Framing 32+200+32+32+48</a:t>
            </a:r>
            <a:endParaRPr/>
          </a:p>
          <a:p>
            <a:pPr indent="-228600" lvl="0" marL="228600" rtl="0" algn="l">
              <a:lnSpc>
                <a:spcPct val="90000"/>
              </a:lnSpc>
              <a:spcBef>
                <a:spcPts val="1000"/>
              </a:spcBef>
              <a:spcAft>
                <a:spcPts val="0"/>
              </a:spcAft>
              <a:buClr>
                <a:schemeClr val="dk1"/>
              </a:buClr>
              <a:buSzPct val="100000"/>
              <a:buChar char="•"/>
            </a:pPr>
            <a:r>
              <a:rPr lang="en-GB">
                <a:highlight>
                  <a:srgbClr val="FFFF00"/>
                </a:highlight>
              </a:rPr>
              <a:t>Sending bits and convert to signal</a:t>
            </a:r>
            <a:endParaRPr/>
          </a:p>
          <a:p>
            <a:pPr indent="-117475" lvl="0" marL="228600" rtl="0" algn="l">
              <a:lnSpc>
                <a:spcPct val="90000"/>
              </a:lnSpc>
              <a:spcBef>
                <a:spcPts val="1000"/>
              </a:spcBef>
              <a:spcAft>
                <a:spcPts val="0"/>
              </a:spcAft>
              <a:buClr>
                <a:schemeClr val="dk1"/>
              </a:buClr>
              <a:buSzPct val="100000"/>
              <a:buNone/>
            </a:pPr>
            <a:r>
              <a:t/>
            </a:r>
            <a:endParaRPr/>
          </a:p>
          <a:p>
            <a:pPr indent="-117475" lvl="0" marL="228600" rtl="0" algn="l">
              <a:lnSpc>
                <a:spcPct val="90000"/>
              </a:lnSpc>
              <a:spcBef>
                <a:spcPts val="1000"/>
              </a:spcBef>
              <a:spcAft>
                <a:spcPts val="0"/>
              </a:spcAft>
              <a:buClr>
                <a:schemeClr val="dk1"/>
              </a:buClr>
              <a:buSzPct val="100000"/>
              <a:buNone/>
            </a:pPr>
            <a:r>
              <a:t/>
            </a:r>
            <a:endParaRPr/>
          </a:p>
        </p:txBody>
      </p:sp>
      <p:cxnSp>
        <p:nvCxnSpPr>
          <p:cNvPr id="153" name="Google Shape;153;p22"/>
          <p:cNvCxnSpPr/>
          <p:nvPr/>
        </p:nvCxnSpPr>
        <p:spPr>
          <a:xfrm>
            <a:off x="266700" y="5522043"/>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txBox="1"/>
          <p:nvPr>
            <p:ph type="title"/>
          </p:nvPr>
        </p:nvSpPr>
        <p:spPr>
          <a:xfrm>
            <a:off x="838200" y="365125"/>
            <a:ext cx="10515600" cy="525829"/>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b="1" lang="en-GB"/>
              <a:t>Network Layer (Layer 3)</a:t>
            </a:r>
            <a:br>
              <a:rPr b="1" lang="en-GB"/>
            </a:br>
            <a:endParaRPr/>
          </a:p>
        </p:txBody>
      </p:sp>
      <p:sp>
        <p:nvSpPr>
          <p:cNvPr id="159" name="Google Shape;159;p23"/>
          <p:cNvSpPr txBox="1"/>
          <p:nvPr>
            <p:ph idx="1" type="body"/>
          </p:nvPr>
        </p:nvSpPr>
        <p:spPr>
          <a:xfrm>
            <a:off x="0" y="609600"/>
            <a:ext cx="12192000" cy="6248400"/>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dk1"/>
              </a:buClr>
              <a:buSzPts val="2800"/>
              <a:buChar char="•"/>
            </a:pPr>
            <a:r>
              <a:rPr lang="en-GB"/>
              <a:t>Network layer works for the </a:t>
            </a:r>
            <a:r>
              <a:rPr lang="en-GB">
                <a:solidFill>
                  <a:srgbClr val="FF0000"/>
                </a:solidFill>
              </a:rPr>
              <a:t>transmission of data </a:t>
            </a:r>
            <a:r>
              <a:rPr lang="en-GB"/>
              <a:t>from one host to the other located in different networks. It also takes care of packet routing i.e. selection of the shortest path to transmit the packet, from the number of routes available. The sender &amp; receiver’s IP address are placed in the header by the network layer. </a:t>
            </a:r>
            <a:br>
              <a:rPr lang="en-GB"/>
            </a:br>
            <a:r>
              <a:rPr lang="en-GB"/>
              <a:t>The functions of the Network layer are :  </a:t>
            </a:r>
            <a:endParaRPr/>
          </a:p>
          <a:p>
            <a:pPr indent="-228600" lvl="0" marL="228600" rtl="0" algn="l">
              <a:lnSpc>
                <a:spcPct val="90000"/>
              </a:lnSpc>
              <a:spcBef>
                <a:spcPts val="1000"/>
              </a:spcBef>
              <a:spcAft>
                <a:spcPts val="0"/>
              </a:spcAft>
              <a:buClr>
                <a:schemeClr val="dk1"/>
              </a:buClr>
              <a:buSzPts val="2800"/>
              <a:buChar char="•"/>
            </a:pPr>
            <a:r>
              <a:rPr b="1" lang="en-GB"/>
              <a:t>Routing:</a:t>
            </a:r>
            <a:r>
              <a:rPr lang="en-GB"/>
              <a:t> The network layer protocols determine which route is suitable from source to destination. This function of network layer is known as routing.</a:t>
            </a:r>
            <a:endParaRPr/>
          </a:p>
          <a:p>
            <a:pPr indent="-228600" lvl="0" marL="228600" rtl="0" algn="l">
              <a:lnSpc>
                <a:spcPct val="90000"/>
              </a:lnSpc>
              <a:spcBef>
                <a:spcPts val="1000"/>
              </a:spcBef>
              <a:spcAft>
                <a:spcPts val="0"/>
              </a:spcAft>
              <a:buClr>
                <a:schemeClr val="dk1"/>
              </a:buClr>
              <a:buSzPts val="2800"/>
              <a:buChar char="•"/>
            </a:pPr>
            <a:r>
              <a:rPr b="1" lang="en-GB"/>
              <a:t>Logical Addressing: </a:t>
            </a:r>
            <a:r>
              <a:rPr lang="en-GB"/>
              <a:t>In order to identify each device on internetwork uniquely, network layer defines an addressing scheme. The sender &amp; receiver’s IP address are placed in the header by network layer. Such an address distinguishes each device uniquely and universally.</a:t>
            </a:r>
            <a:endParaRPr/>
          </a:p>
          <a:p>
            <a:pPr indent="-228600" lvl="0" marL="228600" rtl="0" algn="l">
              <a:lnSpc>
                <a:spcPct val="90000"/>
              </a:lnSpc>
              <a:spcBef>
                <a:spcPts val="1000"/>
              </a:spcBef>
              <a:spcAft>
                <a:spcPts val="0"/>
              </a:spcAft>
              <a:buClr>
                <a:schemeClr val="dk1"/>
              </a:buClr>
              <a:buSzPts val="2800"/>
              <a:buChar char="•"/>
            </a:pPr>
            <a:r>
              <a:rPr i="1" lang="en-GB"/>
              <a:t>* Segment </a:t>
            </a:r>
            <a:r>
              <a:rPr lang="en-GB"/>
              <a:t>in Network layer is referred as </a:t>
            </a:r>
            <a:r>
              <a:rPr b="1" lang="en-GB"/>
              <a:t>Packet</a:t>
            </a:r>
            <a:r>
              <a:rPr lang="en-GB"/>
              <a:t>. </a:t>
            </a:r>
            <a:endParaRPr/>
          </a:p>
          <a:p>
            <a:pPr indent="-228600" lvl="0" marL="228600" rtl="0" algn="l">
              <a:lnSpc>
                <a:spcPct val="90000"/>
              </a:lnSpc>
              <a:spcBef>
                <a:spcPts val="1000"/>
              </a:spcBef>
              <a:spcAft>
                <a:spcPts val="0"/>
              </a:spcAft>
              <a:buClr>
                <a:schemeClr val="dk1"/>
              </a:buClr>
              <a:buSzPts val="2800"/>
              <a:buChar char="•"/>
            </a:pPr>
            <a:r>
              <a:rPr lang="en-GB"/>
              <a:t> Network layer is implemented by networking </a:t>
            </a:r>
            <a:r>
              <a:rPr lang="en-GB">
                <a:solidFill>
                  <a:srgbClr val="FF0000"/>
                </a:solidFill>
              </a:rPr>
              <a:t>devices such as routers</a:t>
            </a:r>
            <a:r>
              <a:rPr lang="en-GB"/>
              <a:t>.  </a:t>
            </a:r>
            <a:br>
              <a:rPr lang="en-GB"/>
            </a:br>
            <a:r>
              <a:rPr lang="en-GB"/>
              <a:t> </a:t>
            </a:r>
            <a:endParaRPr/>
          </a:p>
          <a:p>
            <a:pPr indent="-50800" lvl="0" marL="228600" rtl="0" algn="l">
              <a:lnSpc>
                <a:spcPct val="90000"/>
              </a:lnSpc>
              <a:spcBef>
                <a:spcPts val="1000"/>
              </a:spcBef>
              <a:spcAft>
                <a:spcPts val="0"/>
              </a:spcAft>
              <a:buClr>
                <a:schemeClr val="dk1"/>
              </a:buClr>
              <a:buSzPts val="2800"/>
              <a:buNone/>
            </a:pPr>
            <a:r>
              <a:t/>
            </a:r>
            <a:endParaRPr/>
          </a:p>
        </p:txBody>
      </p:sp>
      <p:cxnSp>
        <p:nvCxnSpPr>
          <p:cNvPr id="160" name="Google Shape;160;p23"/>
          <p:cNvCxnSpPr/>
          <p:nvPr/>
        </p:nvCxnSpPr>
        <p:spPr>
          <a:xfrm>
            <a:off x="1173413" y="4203197"/>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4"/>
          <p:cNvSpPr txBox="1"/>
          <p:nvPr>
            <p:ph type="title"/>
          </p:nvPr>
        </p:nvSpPr>
        <p:spPr>
          <a:xfrm>
            <a:off x="838200" y="365125"/>
            <a:ext cx="10515600" cy="572721"/>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b="1" lang="en-GB"/>
              <a:t>Transport Layer (Layer 4)</a:t>
            </a:r>
            <a:br>
              <a:rPr b="1" lang="en-GB"/>
            </a:br>
            <a:endParaRPr/>
          </a:p>
        </p:txBody>
      </p:sp>
      <p:sp>
        <p:nvSpPr>
          <p:cNvPr id="166" name="Google Shape;166;p24"/>
          <p:cNvSpPr txBox="1"/>
          <p:nvPr>
            <p:ph idx="1" type="body"/>
          </p:nvPr>
        </p:nvSpPr>
        <p:spPr>
          <a:xfrm>
            <a:off x="0" y="656492"/>
            <a:ext cx="12192000" cy="620150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GB"/>
              <a:t>Transport layer provides services to application layer and takes services from network layer. The data in the transport layer is referred to as </a:t>
            </a:r>
            <a:r>
              <a:rPr i="1" lang="en-GB">
                <a:solidFill>
                  <a:srgbClr val="FF0000"/>
                </a:solidFill>
              </a:rPr>
              <a:t>Segments</a:t>
            </a:r>
            <a:r>
              <a:rPr lang="en-GB"/>
              <a:t>. It is responsible for the End to End Delivery of the complete message. The transport layer also provides the acknowledgement of the successful data transmission and re-transmits the data if an error is found. </a:t>
            </a:r>
            <a:br>
              <a:rPr lang="en-GB"/>
            </a:br>
            <a:endParaRPr/>
          </a:p>
        </p:txBody>
      </p:sp>
      <p:cxnSp>
        <p:nvCxnSpPr>
          <p:cNvPr id="167" name="Google Shape;167;p24"/>
          <p:cNvCxnSpPr/>
          <p:nvPr/>
        </p:nvCxnSpPr>
        <p:spPr>
          <a:xfrm>
            <a:off x="8412413" y="1261193"/>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5"/>
          <p:cNvSpPr txBox="1"/>
          <p:nvPr>
            <p:ph idx="1" type="body"/>
          </p:nvPr>
        </p:nvSpPr>
        <p:spPr>
          <a:xfrm>
            <a:off x="0" y="844062"/>
            <a:ext cx="12192000" cy="6013937"/>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en-GB"/>
              <a:t>• At sender’s side: </a:t>
            </a:r>
            <a:br>
              <a:rPr lang="en-GB"/>
            </a:br>
            <a:r>
              <a:rPr lang="en-GB"/>
              <a:t>Transport layer receives the formatted data from the upper layers, performs </a:t>
            </a:r>
            <a:r>
              <a:rPr b="1" lang="en-GB"/>
              <a:t>Segmentation</a:t>
            </a:r>
            <a:r>
              <a:rPr lang="en-GB"/>
              <a:t> and also implements </a:t>
            </a:r>
            <a:r>
              <a:rPr b="1" lang="en-GB"/>
              <a:t>Flow &amp; Error control</a:t>
            </a:r>
            <a:r>
              <a:rPr lang="en-GB"/>
              <a:t> to ensure proper data transmission. It also adds </a:t>
            </a:r>
            <a:r>
              <a:rPr lang="en-GB">
                <a:solidFill>
                  <a:srgbClr val="FF0000"/>
                </a:solidFill>
              </a:rPr>
              <a:t>Source and Destination port number </a:t>
            </a:r>
            <a:r>
              <a:rPr lang="en-GB"/>
              <a:t>in its header and forwards the segmented data to the Network Layer. </a:t>
            </a:r>
            <a:br>
              <a:rPr lang="en-GB"/>
            </a:br>
            <a:r>
              <a:rPr lang="en-GB" u="sng"/>
              <a:t>Note:</a:t>
            </a:r>
            <a:r>
              <a:rPr lang="en-GB"/>
              <a:t> The sender need to know the port number associated with the receiver’s application. </a:t>
            </a:r>
            <a:br>
              <a:rPr lang="en-GB"/>
            </a:br>
            <a:r>
              <a:rPr lang="en-GB"/>
              <a:t>Generally, this destination port number is configured, either by default or manually. For example, when a web application makes a request to a web server, it typically uses port number 80, because this is the default port assigned to web applications. Many applications have default port assigned. </a:t>
            </a:r>
            <a:br>
              <a:rPr lang="en-GB"/>
            </a:br>
            <a:r>
              <a:rPr b="1" lang="en-GB"/>
              <a:t>• At receiver’s side:</a:t>
            </a:r>
            <a:r>
              <a:rPr lang="en-GB"/>
              <a:t> </a:t>
            </a:r>
            <a:br>
              <a:rPr lang="en-GB"/>
            </a:br>
            <a:r>
              <a:rPr lang="en-GB"/>
              <a:t>Transport Layer reads the port number from its header and forwards the Data which it has received to the respective application. It also performs sequencing and reassembling of the segmented data. </a:t>
            </a:r>
            <a:endParaRPr/>
          </a:p>
        </p:txBody>
      </p:sp>
      <p:cxnSp>
        <p:nvCxnSpPr>
          <p:cNvPr id="173" name="Google Shape;173;p25"/>
          <p:cNvCxnSpPr/>
          <p:nvPr/>
        </p:nvCxnSpPr>
        <p:spPr>
          <a:xfrm>
            <a:off x="3611813" y="3617043"/>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The functions of the transport layer are :  </a:t>
            </a:r>
            <a:br>
              <a:rPr lang="en-GB"/>
            </a:br>
            <a:endParaRPr/>
          </a:p>
        </p:txBody>
      </p:sp>
      <p:sp>
        <p:nvSpPr>
          <p:cNvPr id="179" name="Google Shape;179;p26"/>
          <p:cNvSpPr txBox="1"/>
          <p:nvPr>
            <p:ph idx="1" type="body"/>
          </p:nvPr>
        </p:nvSpPr>
        <p:spPr>
          <a:xfrm>
            <a:off x="0" y="1825624"/>
            <a:ext cx="12192000" cy="503237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3200"/>
              <a:buChar char="•"/>
            </a:pPr>
            <a:r>
              <a:rPr b="1" lang="en-GB" sz="3200"/>
              <a:t>Segmentation and Reassembly:</a:t>
            </a:r>
            <a:r>
              <a:rPr lang="en-GB" sz="3200"/>
              <a:t> This layer accepts the message from the (session) layer , breaks the message into smaller units . Each of the segment produced has a header associated with it. The transport layer at the destination station reassembles the message.</a:t>
            </a:r>
            <a:endParaRPr/>
          </a:p>
          <a:p>
            <a:pPr indent="-228600" lvl="0" marL="228600" rtl="0" algn="l">
              <a:lnSpc>
                <a:spcPct val="90000"/>
              </a:lnSpc>
              <a:spcBef>
                <a:spcPts val="1000"/>
              </a:spcBef>
              <a:spcAft>
                <a:spcPts val="0"/>
              </a:spcAft>
              <a:buClr>
                <a:schemeClr val="dk1"/>
              </a:buClr>
              <a:buSzPts val="3200"/>
              <a:buChar char="•"/>
            </a:pPr>
            <a:r>
              <a:rPr b="1" lang="en-GB" sz="3200"/>
              <a:t>Service Point Addressing:</a:t>
            </a:r>
            <a:r>
              <a:rPr lang="en-GB" sz="3200"/>
              <a:t> In order to deliver the message to correct process, transport layer header includes a type of address called </a:t>
            </a:r>
            <a:r>
              <a:rPr lang="en-GB" sz="3200">
                <a:solidFill>
                  <a:srgbClr val="FF0000"/>
                </a:solidFill>
              </a:rPr>
              <a:t>service point address or port address</a:t>
            </a:r>
            <a:r>
              <a:rPr lang="en-GB" sz="3200"/>
              <a:t>. Thus by specifying this address, transport layer makes sure that the message is delivered to the correct process.</a:t>
            </a:r>
            <a:endParaRPr/>
          </a:p>
          <a:p>
            <a:pPr indent="-50800" lvl="0" marL="228600" rtl="0" algn="l">
              <a:lnSpc>
                <a:spcPct val="90000"/>
              </a:lnSpc>
              <a:spcBef>
                <a:spcPts val="1000"/>
              </a:spcBef>
              <a:spcAft>
                <a:spcPts val="0"/>
              </a:spcAft>
              <a:buClr>
                <a:schemeClr val="dk1"/>
              </a:buClr>
              <a:buSzPts val="2800"/>
              <a:buNone/>
            </a:pPr>
            <a:r>
              <a:t/>
            </a:r>
            <a:endParaRPr/>
          </a:p>
        </p:txBody>
      </p:sp>
      <p:cxnSp>
        <p:nvCxnSpPr>
          <p:cNvPr id="180" name="Google Shape;180;p26"/>
          <p:cNvCxnSpPr/>
          <p:nvPr/>
        </p:nvCxnSpPr>
        <p:spPr>
          <a:xfrm>
            <a:off x="3726113" y="4118693"/>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t/>
            </a:r>
            <a:endParaRPr/>
          </a:p>
        </p:txBody>
      </p:sp>
      <p:sp>
        <p:nvSpPr>
          <p:cNvPr id="186" name="Google Shape;186;p27"/>
          <p:cNvSpPr txBox="1"/>
          <p:nvPr>
            <p:ph idx="1" type="body"/>
          </p:nvPr>
        </p:nvSpPr>
        <p:spPr>
          <a:xfrm>
            <a:off x="6115050" y="6942138"/>
            <a:ext cx="2341364" cy="2319706"/>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Clr>
                <a:schemeClr val="dk1"/>
              </a:buClr>
              <a:buSzPts val="1800"/>
              <a:buNone/>
            </a:pPr>
            <a:r>
              <a:t/>
            </a:r>
            <a:endParaRPr/>
          </a:p>
        </p:txBody>
      </p:sp>
      <p:pic>
        <p:nvPicPr>
          <p:cNvPr descr="DIFFERENCE BETWEEN IP ADDRESS AND PORT NUMBER - IP With Ease" id="187" name="Google Shape;187;p27"/>
          <p:cNvPicPr preferRelativeResize="0"/>
          <p:nvPr/>
        </p:nvPicPr>
        <p:blipFill rotWithShape="1">
          <a:blip r:embed="rId3">
            <a:alphaModFix/>
          </a:blip>
          <a:srcRect b="0" l="0" r="0" t="0"/>
          <a:stretch/>
        </p:blipFill>
        <p:spPr>
          <a:xfrm>
            <a:off x="0" y="0"/>
            <a:ext cx="7981950" cy="3556438"/>
          </a:xfrm>
          <a:prstGeom prst="rect">
            <a:avLst/>
          </a:prstGeom>
          <a:noFill/>
          <a:ln>
            <a:noFill/>
          </a:ln>
        </p:spPr>
      </p:pic>
      <p:pic>
        <p:nvPicPr>
          <p:cNvPr descr="Difference between IP Address &amp;amp; MAC Address # 110th Video &amp;gt; BENISNOUS" id="188" name="Google Shape;188;p27"/>
          <p:cNvPicPr preferRelativeResize="0"/>
          <p:nvPr/>
        </p:nvPicPr>
        <p:blipFill rotWithShape="1">
          <a:blip r:embed="rId4">
            <a:alphaModFix/>
          </a:blip>
          <a:srcRect b="0" l="0" r="0" t="0"/>
          <a:stretch/>
        </p:blipFill>
        <p:spPr>
          <a:xfrm>
            <a:off x="0" y="3286125"/>
            <a:ext cx="7981950" cy="3656013"/>
          </a:xfrm>
          <a:prstGeom prst="rect">
            <a:avLst/>
          </a:prstGeom>
          <a:noFill/>
          <a:ln>
            <a:noFill/>
          </a:ln>
        </p:spPr>
      </p:pic>
      <p:pic>
        <p:nvPicPr>
          <p:cNvPr descr="TCP/IP Protocol Suite 1 Chapter 11 Upon completion you will be able to:  User Datagram Protocol Be able to explain process-to-process communication  Know. - ppt download" id="189" name="Google Shape;189;p27"/>
          <p:cNvPicPr preferRelativeResize="0"/>
          <p:nvPr/>
        </p:nvPicPr>
        <p:blipFill rotWithShape="1">
          <a:blip r:embed="rId5">
            <a:alphaModFix/>
          </a:blip>
          <a:srcRect b="0" l="0" r="0" t="0"/>
          <a:stretch/>
        </p:blipFill>
        <p:spPr>
          <a:xfrm>
            <a:off x="7899400" y="1589484"/>
            <a:ext cx="4197351" cy="3687366"/>
          </a:xfrm>
          <a:prstGeom prst="rect">
            <a:avLst/>
          </a:prstGeom>
          <a:noFill/>
          <a:ln>
            <a:noFill/>
          </a:ln>
        </p:spPr>
      </p:pic>
      <p:cxnSp>
        <p:nvCxnSpPr>
          <p:cNvPr id="190" name="Google Shape;190;p27"/>
          <p:cNvCxnSpPr/>
          <p:nvPr/>
        </p:nvCxnSpPr>
        <p:spPr>
          <a:xfrm>
            <a:off x="1285927" y="3286125"/>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lang="en-GB" sz="3200"/>
              <a:t>There are 65,535 possible port numbers, although not all are in common use. Some of the most commonly used ports:</a:t>
            </a:r>
            <a:br>
              <a:rPr lang="en-GB" sz="3200"/>
            </a:br>
            <a:endParaRPr sz="3200"/>
          </a:p>
        </p:txBody>
      </p:sp>
      <p:sp>
        <p:nvSpPr>
          <p:cNvPr id="196" name="Google Shape;196;p28"/>
          <p:cNvSpPr txBox="1"/>
          <p:nvPr>
            <p:ph idx="1" type="body"/>
          </p:nvPr>
        </p:nvSpPr>
        <p:spPr>
          <a:xfrm>
            <a:off x="838200" y="1825624"/>
            <a:ext cx="10922000" cy="4816475"/>
          </a:xfrm>
          <a:prstGeom prst="rect">
            <a:avLst/>
          </a:prstGeom>
          <a:noFill/>
          <a:ln>
            <a:noFill/>
          </a:ln>
        </p:spPr>
        <p:txBody>
          <a:bodyPr anchorCtr="0" anchor="t" bIns="45700" lIns="91425" spcFirstLastPara="1" rIns="91425" wrap="square" tIns="45700">
            <a:normAutofit fontScale="55000" lnSpcReduction="20000"/>
          </a:bodyPr>
          <a:lstStyle/>
          <a:p>
            <a:pPr indent="-342900" lvl="0" marL="457200" rtl="0" algn="l">
              <a:lnSpc>
                <a:spcPct val="90000"/>
              </a:lnSpc>
              <a:spcBef>
                <a:spcPts val="1000"/>
              </a:spcBef>
              <a:spcAft>
                <a:spcPts val="0"/>
              </a:spcAft>
              <a:buClr>
                <a:schemeClr val="dk1"/>
              </a:buClr>
              <a:buSzPct val="116883"/>
              <a:buChar char="•"/>
            </a:pPr>
            <a:r>
              <a:rPr lang="en-GB">
                <a:solidFill>
                  <a:srgbClr val="FF0000"/>
                </a:solidFill>
              </a:rPr>
              <a:t>Ports 20 </a:t>
            </a:r>
            <a:r>
              <a:rPr lang="en-GB"/>
              <a:t>and </a:t>
            </a:r>
            <a:r>
              <a:rPr lang="en-GB">
                <a:solidFill>
                  <a:srgbClr val="FF0000"/>
                </a:solidFill>
              </a:rPr>
              <a:t>21</a:t>
            </a:r>
            <a:r>
              <a:rPr lang="en-GB"/>
              <a:t>: </a:t>
            </a:r>
            <a:r>
              <a:rPr lang="en-GB">
                <a:solidFill>
                  <a:srgbClr val="FF0000"/>
                </a:solidFill>
              </a:rPr>
              <a:t>File Transfer Protocol </a:t>
            </a:r>
            <a:r>
              <a:rPr lang="en-GB"/>
              <a:t>(FTP). FTP is for transferring files between a client and a server.</a:t>
            </a:r>
            <a:endParaRPr/>
          </a:p>
          <a:p>
            <a:pPr indent="-342900" lvl="0" marL="457200" rtl="0" algn="l">
              <a:lnSpc>
                <a:spcPct val="90000"/>
              </a:lnSpc>
              <a:spcBef>
                <a:spcPts val="1000"/>
              </a:spcBef>
              <a:spcAft>
                <a:spcPts val="0"/>
              </a:spcAft>
              <a:buClr>
                <a:schemeClr val="dk1"/>
              </a:buClr>
              <a:buSzPct val="116883"/>
              <a:buChar char="•"/>
            </a:pPr>
            <a:r>
              <a:rPr lang="en-GB"/>
              <a:t>Port 22: </a:t>
            </a:r>
            <a:r>
              <a:rPr lang="en-GB">
                <a:solidFill>
                  <a:srgbClr val="FF0000"/>
                </a:solidFill>
              </a:rPr>
              <a:t>Secure Shell (SSH</a:t>
            </a:r>
            <a:r>
              <a:rPr lang="en-GB"/>
              <a:t>). SSH is one of many tunneling protocols that create secure network connections.</a:t>
            </a:r>
            <a:endParaRPr/>
          </a:p>
          <a:p>
            <a:pPr indent="-342900" lvl="0" marL="457200" rtl="0" algn="l">
              <a:lnSpc>
                <a:spcPct val="90000"/>
              </a:lnSpc>
              <a:spcBef>
                <a:spcPts val="1000"/>
              </a:spcBef>
              <a:spcAft>
                <a:spcPts val="0"/>
              </a:spcAft>
              <a:buClr>
                <a:schemeClr val="dk1"/>
              </a:buClr>
              <a:buSzPct val="116883"/>
              <a:buChar char="•"/>
            </a:pPr>
            <a:r>
              <a:rPr lang="en-GB">
                <a:solidFill>
                  <a:srgbClr val="FF0000"/>
                </a:solidFill>
              </a:rPr>
              <a:t>Port 25</a:t>
            </a:r>
            <a:r>
              <a:rPr lang="en-GB"/>
              <a:t>: Simple Mail Transfer Protocol (SMTP). SMTP is used for email.</a:t>
            </a:r>
            <a:endParaRPr/>
          </a:p>
          <a:p>
            <a:pPr indent="-342900" lvl="0" marL="457200" rtl="0" algn="l">
              <a:lnSpc>
                <a:spcPct val="90000"/>
              </a:lnSpc>
              <a:spcBef>
                <a:spcPts val="1000"/>
              </a:spcBef>
              <a:spcAft>
                <a:spcPts val="0"/>
              </a:spcAft>
              <a:buClr>
                <a:schemeClr val="dk1"/>
              </a:buClr>
              <a:buSzPct val="116883"/>
              <a:buChar char="•"/>
            </a:pPr>
            <a:r>
              <a:rPr lang="en-GB"/>
              <a:t>Port 53: Domain Name System (DNS). DNS is an essential process for the modern Internet; it matches human-readable domain names to machine-readable IP addresses, enabling users to load websites and applications without memorizing a long list of IP addresses.</a:t>
            </a:r>
            <a:endParaRPr/>
          </a:p>
          <a:p>
            <a:pPr indent="-342900" lvl="0" marL="457200" rtl="0" algn="l">
              <a:lnSpc>
                <a:spcPct val="90000"/>
              </a:lnSpc>
              <a:spcBef>
                <a:spcPts val="1000"/>
              </a:spcBef>
              <a:spcAft>
                <a:spcPts val="0"/>
              </a:spcAft>
              <a:buClr>
                <a:schemeClr val="dk1"/>
              </a:buClr>
              <a:buSzPct val="116883"/>
              <a:buChar char="•"/>
            </a:pPr>
            <a:r>
              <a:rPr b="1" lang="en-GB">
                <a:solidFill>
                  <a:srgbClr val="FF0000"/>
                </a:solidFill>
              </a:rPr>
              <a:t>Port 80:</a:t>
            </a:r>
            <a:r>
              <a:rPr lang="en-GB"/>
              <a:t> Hypertext Transfer </a:t>
            </a:r>
            <a:r>
              <a:rPr lang="en-GB">
                <a:solidFill>
                  <a:srgbClr val="FF0000"/>
                </a:solidFill>
              </a:rPr>
              <a:t>Protocol (HTTP)</a:t>
            </a:r>
            <a:r>
              <a:rPr lang="en-GB"/>
              <a:t>. HTTP is the protocol that makes the World Wide Web possible.</a:t>
            </a:r>
            <a:endParaRPr/>
          </a:p>
          <a:p>
            <a:pPr indent="-342900" lvl="0" marL="457200" rtl="0" algn="l">
              <a:lnSpc>
                <a:spcPct val="90000"/>
              </a:lnSpc>
              <a:spcBef>
                <a:spcPts val="1000"/>
              </a:spcBef>
              <a:spcAft>
                <a:spcPts val="0"/>
              </a:spcAft>
              <a:buClr>
                <a:schemeClr val="dk1"/>
              </a:buClr>
              <a:buSzPct val="116883"/>
              <a:buChar char="•"/>
            </a:pPr>
            <a:r>
              <a:rPr lang="en-GB"/>
              <a:t>Port 123: Network Time Protocol (NTP). NTP allows computer clocks to sync with each other, a process that is essential for encryption.</a:t>
            </a:r>
            <a:endParaRPr/>
          </a:p>
          <a:p>
            <a:pPr indent="-342900" lvl="0" marL="457200" rtl="0" algn="l">
              <a:lnSpc>
                <a:spcPct val="90000"/>
              </a:lnSpc>
              <a:spcBef>
                <a:spcPts val="1000"/>
              </a:spcBef>
              <a:spcAft>
                <a:spcPts val="0"/>
              </a:spcAft>
              <a:buClr>
                <a:schemeClr val="dk1"/>
              </a:buClr>
              <a:buSzPct val="116883"/>
              <a:buChar char="•"/>
            </a:pPr>
            <a:r>
              <a:rPr lang="en-GB"/>
              <a:t>Port 179: Border Gateway Protocol (BGP). BGP is essential for establishing efficient routes between the large networks that make up the Internet (these large networks are called autonomous systems). Autonomous systems use BGP to broadcast which IP addresses they control.</a:t>
            </a:r>
            <a:endParaRPr/>
          </a:p>
          <a:p>
            <a:pPr indent="-342900" lvl="0" marL="457200" rtl="0" algn="l">
              <a:lnSpc>
                <a:spcPct val="90000"/>
              </a:lnSpc>
              <a:spcBef>
                <a:spcPts val="1000"/>
              </a:spcBef>
              <a:spcAft>
                <a:spcPts val="0"/>
              </a:spcAft>
              <a:buClr>
                <a:schemeClr val="dk1"/>
              </a:buClr>
              <a:buSzPct val="116883"/>
              <a:buChar char="•"/>
            </a:pPr>
            <a:r>
              <a:rPr lang="en-GB">
                <a:solidFill>
                  <a:srgbClr val="FF0000"/>
                </a:solidFill>
              </a:rPr>
              <a:t>Port 443: HTTP Secure (HTTPS</a:t>
            </a:r>
            <a:r>
              <a:rPr lang="en-GB"/>
              <a:t>). HTTPS is the secure and encrypted version of HTTP. All HTTPS web traffic goes to port 443. Network services that use HTTPS for encryption, such as DNS over HTTPS, also connect at this port.</a:t>
            </a:r>
            <a:endParaRPr/>
          </a:p>
          <a:p>
            <a:pPr indent="-342900" lvl="0" marL="457200" rtl="0" algn="l">
              <a:lnSpc>
                <a:spcPct val="90000"/>
              </a:lnSpc>
              <a:spcBef>
                <a:spcPts val="1000"/>
              </a:spcBef>
              <a:spcAft>
                <a:spcPts val="0"/>
              </a:spcAft>
              <a:buClr>
                <a:schemeClr val="dk1"/>
              </a:buClr>
              <a:buSzPct val="116883"/>
              <a:buChar char="•"/>
            </a:pPr>
            <a:r>
              <a:rPr lang="en-GB"/>
              <a:t>Port 500: Internet Security Association and Key Management Protocol (ISAKMP), which is part of the process of setting up secure IPsec connections.</a:t>
            </a:r>
            <a:endParaRPr/>
          </a:p>
          <a:p>
            <a:pPr indent="-342900" lvl="0" marL="457200" rtl="0" algn="l">
              <a:lnSpc>
                <a:spcPct val="90000"/>
              </a:lnSpc>
              <a:spcBef>
                <a:spcPts val="1000"/>
              </a:spcBef>
              <a:spcAft>
                <a:spcPts val="0"/>
              </a:spcAft>
              <a:buClr>
                <a:schemeClr val="dk1"/>
              </a:buClr>
              <a:buSzPct val="116883"/>
              <a:buChar char="•"/>
            </a:pPr>
            <a:r>
              <a:rPr lang="en-GB"/>
              <a:t>Port 3389: Remote Desktop Protocol (RDP). RDP enables users to remotely connect to their desktop computers from another device.</a:t>
            </a:r>
            <a:endParaRPr/>
          </a:p>
          <a:p>
            <a:pPr indent="-342900" lvl="0" marL="457200" rtl="0" algn="l">
              <a:lnSpc>
                <a:spcPct val="90000"/>
              </a:lnSpc>
              <a:spcBef>
                <a:spcPts val="1000"/>
              </a:spcBef>
              <a:spcAft>
                <a:spcPts val="0"/>
              </a:spcAft>
              <a:buClr>
                <a:schemeClr val="dk1"/>
              </a:buClr>
              <a:buSzPct val="116883"/>
              <a:buChar char="•"/>
            </a:pPr>
            <a:r>
              <a:rPr lang="en-GB"/>
              <a:t>The Internet Assigned Numbers Authority (IANA) maintains the full list of port numbers and protocols assigned to them.</a:t>
            </a:r>
            <a:endParaRPr/>
          </a:p>
          <a:p>
            <a:pPr indent="-228600" lvl="0" marL="457200" rtl="0" algn="l">
              <a:lnSpc>
                <a:spcPct val="90000"/>
              </a:lnSpc>
              <a:spcBef>
                <a:spcPts val="1000"/>
              </a:spcBef>
              <a:spcAft>
                <a:spcPts val="0"/>
              </a:spcAft>
              <a:buClr>
                <a:schemeClr val="dk1"/>
              </a:buClr>
              <a:buSzPct val="116883"/>
              <a:buNone/>
            </a:pPr>
            <a:r>
              <a:t/>
            </a:r>
            <a:endParaRPr/>
          </a:p>
          <a:p>
            <a:pPr indent="-228600" lvl="0" marL="457200" rtl="0" algn="l">
              <a:lnSpc>
                <a:spcPct val="90000"/>
              </a:lnSpc>
              <a:spcBef>
                <a:spcPts val="1000"/>
              </a:spcBef>
              <a:spcAft>
                <a:spcPts val="0"/>
              </a:spcAft>
              <a:buClr>
                <a:schemeClr val="dk1"/>
              </a:buClr>
              <a:buSzPct val="116883"/>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The services provided by the transport layer </a:t>
            </a:r>
            <a:br>
              <a:rPr lang="en-GB"/>
            </a:br>
            <a:endParaRPr/>
          </a:p>
        </p:txBody>
      </p:sp>
      <p:sp>
        <p:nvSpPr>
          <p:cNvPr id="202" name="Google Shape;202;p29"/>
          <p:cNvSpPr txBox="1"/>
          <p:nvPr>
            <p:ph idx="1" type="body"/>
          </p:nvPr>
        </p:nvSpPr>
        <p:spPr>
          <a:xfrm>
            <a:off x="0" y="1148862"/>
            <a:ext cx="12192000" cy="5709137"/>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dk1"/>
              </a:buClr>
              <a:buSzPts val="2800"/>
              <a:buChar char="•"/>
            </a:pPr>
            <a:r>
              <a:rPr b="1" lang="en-GB"/>
              <a:t>Connection Oriented Service:</a:t>
            </a:r>
            <a:r>
              <a:rPr lang="en-GB"/>
              <a:t> It is a three-phase process which include </a:t>
            </a:r>
            <a:br>
              <a:rPr lang="en-GB"/>
            </a:br>
            <a:r>
              <a:rPr lang="en-GB"/>
              <a:t>– Connection Establishment </a:t>
            </a:r>
            <a:br>
              <a:rPr lang="en-GB"/>
            </a:br>
            <a:r>
              <a:rPr lang="en-GB"/>
              <a:t>– Data Transfer </a:t>
            </a:r>
            <a:br>
              <a:rPr lang="en-GB"/>
            </a:br>
            <a:r>
              <a:rPr lang="en-GB"/>
              <a:t>– Termination / disconnection </a:t>
            </a:r>
            <a:br>
              <a:rPr lang="en-GB"/>
            </a:br>
            <a:r>
              <a:rPr lang="en-GB"/>
              <a:t>In this type of transmission, the receiving device sends an acknowledgement, back to the source after a packet or group of packet is received. This type of transmission is reliable and secure.</a:t>
            </a:r>
            <a:endParaRPr/>
          </a:p>
          <a:p>
            <a:pPr indent="-228600" lvl="0" marL="228600" rtl="0" algn="l">
              <a:lnSpc>
                <a:spcPct val="90000"/>
              </a:lnSpc>
              <a:spcBef>
                <a:spcPts val="1000"/>
              </a:spcBef>
              <a:spcAft>
                <a:spcPts val="0"/>
              </a:spcAft>
              <a:buClr>
                <a:schemeClr val="dk1"/>
              </a:buClr>
              <a:buSzPts val="2800"/>
              <a:buChar char="•"/>
            </a:pPr>
            <a:r>
              <a:rPr b="1" lang="en-GB"/>
              <a:t>Connection less service:</a:t>
            </a:r>
            <a:r>
              <a:rPr lang="en-GB"/>
              <a:t> It is a one-phase process and includes Data Transfer. In this type of transmission, the receiver does not acknowledge receipt of a packet. This approach allows for much faster communication between devices. Connection-oriented service is more reliable than connectionless Service.</a:t>
            </a:r>
            <a:endParaRPr/>
          </a:p>
          <a:p>
            <a:pPr indent="-228600" lvl="0" marL="228600" rtl="0" algn="l">
              <a:lnSpc>
                <a:spcPct val="90000"/>
              </a:lnSpc>
              <a:spcBef>
                <a:spcPts val="1000"/>
              </a:spcBef>
              <a:spcAft>
                <a:spcPts val="0"/>
              </a:spcAft>
              <a:buClr>
                <a:schemeClr val="dk1"/>
              </a:buClr>
              <a:buSzPts val="2800"/>
              <a:buChar char="•"/>
            </a:pPr>
            <a:r>
              <a:rPr i="1" lang="en-GB"/>
              <a:t>* Data in the Transport Layer is called as </a:t>
            </a:r>
            <a:r>
              <a:rPr b="1" i="1" lang="en-GB"/>
              <a:t>Segments</a:t>
            </a:r>
            <a:r>
              <a:rPr i="1" lang="en-GB"/>
              <a:t>. </a:t>
            </a:r>
            <a:br>
              <a:rPr lang="en-GB"/>
            </a:br>
            <a:r>
              <a:rPr i="1" lang="en-GB"/>
              <a:t>** Transport layer is operated by the Operating System. It is a part of the OS and communicates with the Application Layer by making system calls. </a:t>
            </a:r>
            <a:br>
              <a:rPr lang="en-GB"/>
            </a:br>
            <a:r>
              <a:rPr i="1" lang="en-GB"/>
              <a:t>Transport Layer is called as </a:t>
            </a:r>
            <a:r>
              <a:rPr b="1" i="1" lang="en-GB"/>
              <a:t>Heart of OSI</a:t>
            </a:r>
            <a:r>
              <a:rPr i="1" lang="en-GB"/>
              <a:t> model. </a:t>
            </a:r>
            <a:endParaRPr/>
          </a:p>
          <a:p>
            <a:pPr indent="-50800" lvl="0" marL="228600" rtl="0" algn="l">
              <a:lnSpc>
                <a:spcPct val="90000"/>
              </a:lnSpc>
              <a:spcBef>
                <a:spcPts val="1000"/>
              </a:spcBef>
              <a:spcAft>
                <a:spcPts val="0"/>
              </a:spcAft>
              <a:buClr>
                <a:schemeClr val="dk1"/>
              </a:buClr>
              <a:buSzPts val="2800"/>
              <a:buNone/>
            </a:pPr>
            <a:r>
              <a:t/>
            </a:r>
            <a:endParaRPr/>
          </a:p>
        </p:txBody>
      </p:sp>
      <p:cxnSp>
        <p:nvCxnSpPr>
          <p:cNvPr id="203" name="Google Shape;203;p29"/>
          <p:cNvCxnSpPr/>
          <p:nvPr/>
        </p:nvCxnSpPr>
        <p:spPr>
          <a:xfrm>
            <a:off x="3389563" y="6366593"/>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sp>
        <p:nvSpPr>
          <p:cNvPr id="209" name="Google Shape;209;p3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i="1" lang="en-GB"/>
              <a:t>**All the below 3 layers are integrated as a single layer in the TCP/IP model as “Application Layer”. </a:t>
            </a:r>
            <a:br>
              <a:rPr lang="en-GB"/>
            </a:br>
            <a:r>
              <a:rPr i="1" lang="en-GB"/>
              <a:t>**Implementation of these 3 layers is done by the network application itself. These are also known as </a:t>
            </a:r>
            <a:r>
              <a:rPr b="1" i="1" lang="en-GB"/>
              <a:t>Upper Layers</a:t>
            </a:r>
            <a:r>
              <a:rPr i="1" lang="en-GB"/>
              <a:t> or </a:t>
            </a:r>
            <a:r>
              <a:rPr b="1" i="1" lang="en-GB"/>
              <a:t>Software Layers</a:t>
            </a:r>
            <a:r>
              <a:rPr i="1" lang="en-GB"/>
              <a:t>.</a:t>
            </a:r>
            <a:r>
              <a:rPr lang="en-GB"/>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GB"/>
              <a:t>Session Layer (Layer 5) :</a:t>
            </a:r>
            <a:br>
              <a:rPr b="1" lang="en-GB"/>
            </a:br>
            <a:endParaRPr/>
          </a:p>
        </p:txBody>
      </p:sp>
      <p:sp>
        <p:nvSpPr>
          <p:cNvPr id="215" name="Google Shape;215;p31"/>
          <p:cNvSpPr txBox="1"/>
          <p:nvPr>
            <p:ph idx="1" type="body"/>
          </p:nvPr>
        </p:nvSpPr>
        <p:spPr>
          <a:xfrm>
            <a:off x="0" y="1825624"/>
            <a:ext cx="12192000" cy="5032375"/>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dk1"/>
              </a:buClr>
              <a:buSzPts val="2800"/>
              <a:buChar char="•"/>
            </a:pPr>
            <a:r>
              <a:rPr lang="en-GB"/>
              <a:t>This layer is responsible for establishment of connection, maintenance of sessions, authentication and also ensures security. </a:t>
            </a:r>
            <a:br>
              <a:rPr lang="en-GB"/>
            </a:br>
            <a:r>
              <a:rPr lang="en-GB"/>
              <a:t>The functions of the session layer are :  </a:t>
            </a:r>
            <a:endParaRPr/>
          </a:p>
          <a:p>
            <a:pPr indent="-228600" lvl="0" marL="228600" rtl="0" algn="l">
              <a:lnSpc>
                <a:spcPct val="90000"/>
              </a:lnSpc>
              <a:spcBef>
                <a:spcPts val="1000"/>
              </a:spcBef>
              <a:spcAft>
                <a:spcPts val="0"/>
              </a:spcAft>
              <a:buClr>
                <a:schemeClr val="dk1"/>
              </a:buClr>
              <a:buSzPts val="2800"/>
              <a:buChar char="•"/>
            </a:pPr>
            <a:r>
              <a:rPr b="1" lang="en-GB"/>
              <a:t>Session establishment, maintenance and termination:</a:t>
            </a:r>
            <a:r>
              <a:rPr lang="en-GB"/>
              <a:t> The layer allows the two processes to establish, use and terminate a connection.</a:t>
            </a:r>
            <a:endParaRPr/>
          </a:p>
          <a:p>
            <a:pPr indent="-228600" lvl="0" marL="228600" rtl="0" algn="l">
              <a:lnSpc>
                <a:spcPct val="90000"/>
              </a:lnSpc>
              <a:spcBef>
                <a:spcPts val="1000"/>
              </a:spcBef>
              <a:spcAft>
                <a:spcPts val="0"/>
              </a:spcAft>
              <a:buClr>
                <a:schemeClr val="dk1"/>
              </a:buClr>
              <a:buSzPts val="2800"/>
              <a:buChar char="•"/>
            </a:pPr>
            <a:r>
              <a:rPr b="1" lang="en-GB"/>
              <a:t>Synchronization :</a:t>
            </a:r>
            <a:r>
              <a:rPr lang="en-GB"/>
              <a:t> This layer allows a process to add checkpoints which are considered as synchronization points into the data. These synchronization point help to identify the error so that the data is re-synchronized properly, and ends of the messages are not cut prematurely and data loss is avoided.</a:t>
            </a:r>
            <a:endParaRPr/>
          </a:p>
          <a:p>
            <a:pPr indent="-228600" lvl="0" marL="228600" rtl="0" algn="l">
              <a:lnSpc>
                <a:spcPct val="90000"/>
              </a:lnSpc>
              <a:spcBef>
                <a:spcPts val="1000"/>
              </a:spcBef>
              <a:spcAft>
                <a:spcPts val="0"/>
              </a:spcAft>
              <a:buClr>
                <a:schemeClr val="dk1"/>
              </a:buClr>
              <a:buSzPts val="2800"/>
              <a:buChar char="•"/>
            </a:pPr>
            <a:r>
              <a:rPr b="1" lang="en-GB"/>
              <a:t>Dialog Controller :</a:t>
            </a:r>
            <a:r>
              <a:rPr lang="en-GB"/>
              <a:t> The session layer allows two systems to start communication with each other in half-duplex or full-duplex.</a:t>
            </a:r>
            <a:br>
              <a:rPr lang="en-GB"/>
            </a:br>
            <a:endParaRPr/>
          </a:p>
        </p:txBody>
      </p:sp>
      <p:cxnSp>
        <p:nvCxnSpPr>
          <p:cNvPr id="216" name="Google Shape;216;p31"/>
          <p:cNvCxnSpPr/>
          <p:nvPr/>
        </p:nvCxnSpPr>
        <p:spPr>
          <a:xfrm>
            <a:off x="0" y="5699843"/>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 name="Shape 90"/>
        <p:cNvGrpSpPr/>
        <p:nvPr/>
      </p:nvGrpSpPr>
      <p:grpSpPr>
        <a:xfrm>
          <a:off x="0" y="0"/>
          <a:ext cx="0" cy="0"/>
          <a:chOff x="0" y="0"/>
          <a:chExt cx="0" cy="0"/>
        </a:xfrm>
      </p:grpSpPr>
      <p:sp>
        <p:nvSpPr>
          <p:cNvPr id="91" name="Google Shape;91;p1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2" name="Google Shape;92;p14"/>
          <p:cNvSpPr txBox="1"/>
          <p:nvPr>
            <p:ph idx="1" type="body"/>
          </p:nvPr>
        </p:nvSpPr>
        <p:spPr>
          <a:xfrm>
            <a:off x="69575" y="502022"/>
            <a:ext cx="6026426" cy="5438956"/>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3200"/>
              <a:buChar char="•"/>
            </a:pPr>
            <a:r>
              <a:rPr lang="en-GB" sz="3200"/>
              <a:t>OSI stands for </a:t>
            </a:r>
            <a:r>
              <a:rPr b="1" lang="en-GB" sz="3200"/>
              <a:t>Open Systems Interconnection</a:t>
            </a:r>
            <a:r>
              <a:rPr lang="en-GB" sz="3200"/>
              <a:t>. It has been developed by ISO – ‘</a:t>
            </a:r>
            <a:r>
              <a:rPr b="1" lang="en-GB" sz="3200"/>
              <a:t>International Organization of Standardization</a:t>
            </a:r>
            <a:r>
              <a:rPr lang="en-GB" sz="3200"/>
              <a:t>‘, in the year 1984. </a:t>
            </a:r>
            <a:endParaRPr/>
          </a:p>
          <a:p>
            <a:pPr indent="-228600" lvl="0" marL="228600" rtl="0" algn="l">
              <a:lnSpc>
                <a:spcPct val="90000"/>
              </a:lnSpc>
              <a:spcBef>
                <a:spcPts val="1000"/>
              </a:spcBef>
              <a:spcAft>
                <a:spcPts val="0"/>
              </a:spcAft>
              <a:buClr>
                <a:schemeClr val="dk1"/>
              </a:buClr>
              <a:buSzPts val="3200"/>
              <a:buChar char="•"/>
            </a:pPr>
            <a:r>
              <a:rPr lang="en-GB" sz="3200"/>
              <a:t>It is a 7 layer architecture with each layer having specific functionality to perform. All these 7 layers work collaboratively to transmit the data from one person to another across the globe. </a:t>
            </a:r>
            <a:endParaRPr sz="3200"/>
          </a:p>
        </p:txBody>
      </p:sp>
      <p:pic>
        <p:nvPicPr>
          <p:cNvPr id="93" name="Google Shape;93;p14"/>
          <p:cNvPicPr preferRelativeResize="0"/>
          <p:nvPr/>
        </p:nvPicPr>
        <p:blipFill rotWithShape="1">
          <a:blip r:embed="rId3">
            <a:alphaModFix/>
          </a:blip>
          <a:srcRect b="0" l="0" r="0" t="0"/>
          <a:stretch/>
        </p:blipFill>
        <p:spPr>
          <a:xfrm>
            <a:off x="6096000" y="172996"/>
            <a:ext cx="6095998" cy="5968312"/>
          </a:xfrm>
          <a:prstGeom prst="rect">
            <a:avLst/>
          </a:prstGeom>
          <a:noFill/>
          <a:ln>
            <a:noFill/>
          </a:ln>
        </p:spPr>
      </p:pic>
      <p:sp>
        <p:nvSpPr>
          <p:cNvPr id="94" name="Google Shape;94;p14"/>
          <p:cNvSpPr/>
          <p:nvPr/>
        </p:nvSpPr>
        <p:spPr>
          <a:xfrm flipH="1" rot="10800000">
            <a:off x="0" y="6400799"/>
            <a:ext cx="12192000" cy="456773"/>
          </a:xfrm>
          <a:prstGeom prst="rect">
            <a:avLst/>
          </a:prstGeom>
          <a:gradFill>
            <a:gsLst>
              <a:gs pos="0">
                <a:schemeClr val="accent1"/>
              </a:gs>
              <a:gs pos="78000">
                <a:srgbClr val="000000"/>
              </a:gs>
              <a:gs pos="100000">
                <a:srgbClr val="000000"/>
              </a:gs>
            </a:gsLst>
            <a:lin ang="24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5" name="Google Shape;95;p14"/>
          <p:cNvSpPr/>
          <p:nvPr/>
        </p:nvSpPr>
        <p:spPr>
          <a:xfrm flipH="1">
            <a:off x="4038599" y="6400799"/>
            <a:ext cx="8153398" cy="456772"/>
          </a:xfrm>
          <a:prstGeom prst="rect">
            <a:avLst/>
          </a:prstGeom>
          <a:gradFill>
            <a:gsLst>
              <a:gs pos="0">
                <a:srgbClr val="000000">
                  <a:alpha val="62352"/>
                </a:srgbClr>
              </a:gs>
              <a:gs pos="100000">
                <a:srgbClr val="2F5496"/>
              </a:gs>
            </a:gsLst>
            <a:lin ang="13800001"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96" name="Google Shape;96;p14"/>
          <p:cNvCxnSpPr/>
          <p:nvPr/>
        </p:nvCxnSpPr>
        <p:spPr>
          <a:xfrm>
            <a:off x="6827294" y="4637695"/>
            <a:ext cx="951590"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GB"/>
              <a:t>Presentation Layer (Layer 6) :</a:t>
            </a:r>
            <a:br>
              <a:rPr b="1" lang="en-GB"/>
            </a:br>
            <a:endParaRPr/>
          </a:p>
        </p:txBody>
      </p:sp>
      <p:sp>
        <p:nvSpPr>
          <p:cNvPr id="222" name="Google Shape;222;p32"/>
          <p:cNvSpPr txBox="1"/>
          <p:nvPr>
            <p:ph idx="1" type="body"/>
          </p:nvPr>
        </p:nvSpPr>
        <p:spPr>
          <a:xfrm>
            <a:off x="234462" y="1125416"/>
            <a:ext cx="11957538" cy="573258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GB"/>
              <a:t>Presentation layer is also called the </a:t>
            </a:r>
            <a:r>
              <a:rPr b="1" lang="en-GB"/>
              <a:t>Translation layer</a:t>
            </a:r>
            <a:r>
              <a:rPr lang="en-GB"/>
              <a:t>. The data from the application layer is extracted here and manipulated as per the required format to transmit over the network. </a:t>
            </a:r>
            <a:br>
              <a:rPr lang="en-GB"/>
            </a:br>
            <a:endParaRPr/>
          </a:p>
          <a:p>
            <a:pPr indent="-228600" lvl="0" marL="228600" rtl="0" algn="l">
              <a:lnSpc>
                <a:spcPct val="90000"/>
              </a:lnSpc>
              <a:spcBef>
                <a:spcPts val="1000"/>
              </a:spcBef>
              <a:spcAft>
                <a:spcPts val="0"/>
              </a:spcAft>
              <a:buClr>
                <a:schemeClr val="dk1"/>
              </a:buClr>
              <a:buSzPts val="2800"/>
              <a:buChar char="•"/>
            </a:pPr>
            <a:r>
              <a:rPr lang="en-GB"/>
              <a:t>The functions of the presentation layer are : </a:t>
            </a:r>
            <a:endParaRPr/>
          </a:p>
          <a:p>
            <a:pPr indent="-228600" lvl="0" marL="228600" rtl="0" algn="l">
              <a:lnSpc>
                <a:spcPct val="90000"/>
              </a:lnSpc>
              <a:spcBef>
                <a:spcPts val="1000"/>
              </a:spcBef>
              <a:spcAft>
                <a:spcPts val="0"/>
              </a:spcAft>
              <a:buClr>
                <a:schemeClr val="dk1"/>
              </a:buClr>
              <a:buSzPts val="2800"/>
              <a:buChar char="•"/>
            </a:pPr>
            <a:r>
              <a:rPr b="1" lang="en-GB"/>
              <a:t>Translation :</a:t>
            </a:r>
            <a:r>
              <a:rPr lang="en-GB"/>
              <a:t> For example, ASCII to EBCDIC. (HOME WORK***)</a:t>
            </a:r>
            <a:endParaRPr/>
          </a:p>
          <a:p>
            <a:pPr indent="-228600" lvl="0" marL="228600" rtl="0" algn="l">
              <a:lnSpc>
                <a:spcPct val="90000"/>
              </a:lnSpc>
              <a:spcBef>
                <a:spcPts val="1000"/>
              </a:spcBef>
              <a:spcAft>
                <a:spcPts val="0"/>
              </a:spcAft>
              <a:buClr>
                <a:schemeClr val="dk1"/>
              </a:buClr>
              <a:buSzPts val="2800"/>
              <a:buChar char="•"/>
            </a:pPr>
            <a:r>
              <a:rPr b="1" lang="en-GB"/>
              <a:t>Encryption/ Decryption :</a:t>
            </a:r>
            <a:r>
              <a:rPr lang="en-GB"/>
              <a:t> Data encryption translates the data into another form or code. The encrypted data is known as the cipher text and the decrypted data is known as plain text. A key value is used for encrypting as well as decrypting data.</a:t>
            </a:r>
            <a:endParaRPr/>
          </a:p>
          <a:p>
            <a:pPr indent="-228600" lvl="0" marL="228600" rtl="0" algn="l">
              <a:lnSpc>
                <a:spcPct val="90000"/>
              </a:lnSpc>
              <a:spcBef>
                <a:spcPts val="1000"/>
              </a:spcBef>
              <a:spcAft>
                <a:spcPts val="0"/>
              </a:spcAft>
              <a:buClr>
                <a:schemeClr val="dk1"/>
              </a:buClr>
              <a:buSzPts val="2800"/>
              <a:buChar char="•"/>
            </a:pPr>
            <a:r>
              <a:rPr b="1" lang="en-GB"/>
              <a:t>Compression:</a:t>
            </a:r>
            <a:r>
              <a:rPr lang="en-GB"/>
              <a:t> Reduces the number of bits that need to be transmitted on the network. </a:t>
            </a:r>
            <a:endParaRPr/>
          </a:p>
          <a:p>
            <a:pPr indent="0" lvl="0" marL="0" rtl="0" algn="l">
              <a:lnSpc>
                <a:spcPct val="90000"/>
              </a:lnSpc>
              <a:spcBef>
                <a:spcPts val="1000"/>
              </a:spcBef>
              <a:spcAft>
                <a:spcPts val="0"/>
              </a:spcAft>
              <a:buClr>
                <a:schemeClr val="dk1"/>
              </a:buClr>
              <a:buSzPts val="2800"/>
              <a:buNone/>
            </a:pPr>
            <a:r>
              <a:rPr lang="en-GB"/>
              <a:t>***https://askanydifference.com/difference-between-ascii-and-ebcdic/</a:t>
            </a:r>
            <a:endParaRPr/>
          </a:p>
        </p:txBody>
      </p:sp>
      <p:cxnSp>
        <p:nvCxnSpPr>
          <p:cNvPr id="223" name="Google Shape;223;p32"/>
          <p:cNvCxnSpPr/>
          <p:nvPr/>
        </p:nvCxnSpPr>
        <p:spPr>
          <a:xfrm>
            <a:off x="2309575" y="3356693"/>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3"/>
          <p:cNvSpPr txBox="1"/>
          <p:nvPr>
            <p:ph type="title"/>
          </p:nvPr>
        </p:nvSpPr>
        <p:spPr>
          <a:xfrm>
            <a:off x="838200" y="365125"/>
            <a:ext cx="10515600" cy="61961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b="1" lang="en-GB"/>
              <a:t>Application Layer (Layer 7) :</a:t>
            </a:r>
            <a:br>
              <a:rPr b="1" lang="en-GB"/>
            </a:br>
            <a:endParaRPr/>
          </a:p>
        </p:txBody>
      </p:sp>
      <p:sp>
        <p:nvSpPr>
          <p:cNvPr id="229" name="Google Shape;229;p33"/>
          <p:cNvSpPr txBox="1"/>
          <p:nvPr>
            <p:ph idx="1" type="body"/>
          </p:nvPr>
        </p:nvSpPr>
        <p:spPr>
          <a:xfrm>
            <a:off x="211015" y="679938"/>
            <a:ext cx="11980985" cy="617806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3600"/>
              <a:buChar char="•"/>
            </a:pPr>
            <a:r>
              <a:rPr lang="en-GB" sz="3600"/>
              <a:t>At the very top of the OSI Reference Model stack of layers, we find Application layer which is implemented by the network applications. </a:t>
            </a:r>
            <a:endParaRPr/>
          </a:p>
          <a:p>
            <a:pPr indent="-228600" lvl="0" marL="228600" rtl="0" algn="l">
              <a:lnSpc>
                <a:spcPct val="90000"/>
              </a:lnSpc>
              <a:spcBef>
                <a:spcPts val="1000"/>
              </a:spcBef>
              <a:spcAft>
                <a:spcPts val="0"/>
              </a:spcAft>
              <a:buClr>
                <a:schemeClr val="dk1"/>
              </a:buClr>
              <a:buSzPts val="3600"/>
              <a:buChar char="•"/>
            </a:pPr>
            <a:r>
              <a:rPr lang="en-GB" sz="3600"/>
              <a:t>These applications produce the data, which has to be transferred over the network. </a:t>
            </a:r>
            <a:endParaRPr/>
          </a:p>
          <a:p>
            <a:pPr indent="-228600" lvl="0" marL="228600" rtl="0" algn="l">
              <a:lnSpc>
                <a:spcPct val="90000"/>
              </a:lnSpc>
              <a:spcBef>
                <a:spcPts val="1000"/>
              </a:spcBef>
              <a:spcAft>
                <a:spcPts val="0"/>
              </a:spcAft>
              <a:buClr>
                <a:schemeClr val="dk1"/>
              </a:buClr>
              <a:buSzPts val="3600"/>
              <a:buChar char="•"/>
            </a:pPr>
            <a:r>
              <a:rPr lang="en-GB" sz="3600"/>
              <a:t>This layer also serves as a window for the application services to access the network and for displaying the received information to the user. </a:t>
            </a:r>
            <a:br>
              <a:rPr lang="en-GB" sz="3600"/>
            </a:br>
            <a:r>
              <a:rPr lang="en-GB" sz="3600"/>
              <a:t>Ex: Application – Browsers, Skype Messenger etc. </a:t>
            </a:r>
            <a:br>
              <a:rPr lang="en-GB" sz="3600"/>
            </a:br>
            <a:r>
              <a:rPr i="1" lang="en-GB" sz="3600"/>
              <a:t>**Application Layer is also called as Desktop Layer. </a:t>
            </a:r>
            <a:endParaRPr sz="3600"/>
          </a:p>
          <a:p>
            <a:pPr indent="-50800" lvl="0" marL="228600" rtl="0" algn="l">
              <a:lnSpc>
                <a:spcPct val="90000"/>
              </a:lnSpc>
              <a:spcBef>
                <a:spcPts val="1000"/>
              </a:spcBef>
              <a:spcAft>
                <a:spcPts val="0"/>
              </a:spcAft>
              <a:buClr>
                <a:schemeClr val="dk1"/>
              </a:buClr>
              <a:buSzPts val="2800"/>
              <a:buNone/>
            </a:pPr>
            <a:r>
              <a:t/>
            </a:r>
            <a:endParaRPr/>
          </a:p>
        </p:txBody>
      </p:sp>
      <p:cxnSp>
        <p:nvCxnSpPr>
          <p:cNvPr id="230" name="Google Shape;230;p33"/>
          <p:cNvCxnSpPr/>
          <p:nvPr/>
        </p:nvCxnSpPr>
        <p:spPr>
          <a:xfrm>
            <a:off x="304800" y="4391743"/>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GB"/>
              <a:t>The functions of the Application layer are :  Home work</a:t>
            </a:r>
            <a:br>
              <a:rPr lang="en-GB"/>
            </a:br>
            <a:endParaRPr/>
          </a:p>
        </p:txBody>
      </p:sp>
      <p:sp>
        <p:nvSpPr>
          <p:cNvPr id="236" name="Google Shape;236;p3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GB"/>
              <a:t>Network Virtual Terminal</a:t>
            </a:r>
            <a:endParaRPr/>
          </a:p>
          <a:p>
            <a:pPr indent="-228600" lvl="0" marL="228600" rtl="0" algn="l">
              <a:lnSpc>
                <a:spcPct val="90000"/>
              </a:lnSpc>
              <a:spcBef>
                <a:spcPts val="1000"/>
              </a:spcBef>
              <a:spcAft>
                <a:spcPts val="0"/>
              </a:spcAft>
              <a:buClr>
                <a:schemeClr val="dk1"/>
              </a:buClr>
              <a:buSzPts val="2800"/>
              <a:buChar char="•"/>
            </a:pPr>
            <a:r>
              <a:rPr lang="en-GB"/>
              <a:t>FTAM-File transfer access and management</a:t>
            </a:r>
            <a:endParaRPr/>
          </a:p>
          <a:p>
            <a:pPr indent="-228600" lvl="0" marL="228600" rtl="0" algn="l">
              <a:lnSpc>
                <a:spcPct val="90000"/>
              </a:lnSpc>
              <a:spcBef>
                <a:spcPts val="1000"/>
              </a:spcBef>
              <a:spcAft>
                <a:spcPts val="0"/>
              </a:spcAft>
              <a:buClr>
                <a:schemeClr val="dk1"/>
              </a:buClr>
              <a:buSzPts val="2800"/>
              <a:buChar char="•"/>
            </a:pPr>
            <a:r>
              <a:rPr lang="en-GB"/>
              <a:t>Mail Services</a:t>
            </a:r>
            <a:endParaRPr/>
          </a:p>
          <a:p>
            <a:pPr indent="-228600" lvl="0" marL="228600" rtl="0" algn="l">
              <a:lnSpc>
                <a:spcPct val="90000"/>
              </a:lnSpc>
              <a:spcBef>
                <a:spcPts val="1000"/>
              </a:spcBef>
              <a:spcAft>
                <a:spcPts val="0"/>
              </a:spcAft>
              <a:buClr>
                <a:schemeClr val="dk1"/>
              </a:buClr>
              <a:buSzPts val="2800"/>
              <a:buChar char="•"/>
            </a:pPr>
            <a:r>
              <a:rPr lang="en-GB"/>
              <a:t>Directory Services</a:t>
            </a:r>
            <a:endParaRPr/>
          </a:p>
          <a:p>
            <a:pPr indent="0" lvl="0" marL="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rPr lang="en-GB"/>
              <a:t>OSI model acts as a reference model and is not implemented in the Internet because of its late invention. Current model being used is the TCP/IP model. </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0" name="Shape 240"/>
        <p:cNvGrpSpPr/>
        <p:nvPr/>
      </p:nvGrpSpPr>
      <p:grpSpPr>
        <a:xfrm>
          <a:off x="0" y="0"/>
          <a:ext cx="0" cy="0"/>
          <a:chOff x="0" y="0"/>
          <a:chExt cx="0" cy="0"/>
        </a:xfrm>
      </p:grpSpPr>
      <p:sp>
        <p:nvSpPr>
          <p:cNvPr id="241" name="Google Shape;241;p35"/>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42" name="Google Shape;242;p35"/>
          <p:cNvSpPr/>
          <p:nvPr/>
        </p:nvSpPr>
        <p:spPr>
          <a:xfrm flipH="1">
            <a:off x="0" y="0"/>
            <a:ext cx="5962785" cy="6858000"/>
          </a:xfrm>
          <a:custGeom>
            <a:rect b="b" l="l" r="r" t="t"/>
            <a:pathLst>
              <a:path extrusionOk="0" h="6858000" w="5962785">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lt2">
              <a:alpha val="49411"/>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43" name="Google Shape;243;p35"/>
          <p:cNvSpPr txBox="1"/>
          <p:nvPr>
            <p:ph type="title"/>
          </p:nvPr>
        </p:nvSpPr>
        <p:spPr>
          <a:xfrm>
            <a:off x="838201" y="643467"/>
            <a:ext cx="3888526" cy="180052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sp>
        <p:nvSpPr>
          <p:cNvPr id="244" name="Google Shape;244;p35"/>
          <p:cNvSpPr txBox="1"/>
          <p:nvPr>
            <p:ph idx="1" type="body"/>
          </p:nvPr>
        </p:nvSpPr>
        <p:spPr>
          <a:xfrm>
            <a:off x="838201" y="2623381"/>
            <a:ext cx="3888528" cy="355358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000"/>
              <a:buNone/>
            </a:pPr>
            <a:r>
              <a:rPr lang="en-GB" sz="2000"/>
              <a:t>NAMING of DATA in several stages of OSI model</a:t>
            </a:r>
            <a:endParaRPr/>
          </a:p>
        </p:txBody>
      </p:sp>
      <p:pic>
        <p:nvPicPr>
          <p:cNvPr descr="Sample OSI Model Assignment Help | Sample OSI model assignment answer" id="245" name="Google Shape;245;p35"/>
          <p:cNvPicPr preferRelativeResize="0"/>
          <p:nvPr/>
        </p:nvPicPr>
        <p:blipFill rotWithShape="1">
          <a:blip r:embed="rId3">
            <a:alphaModFix/>
          </a:blip>
          <a:srcRect b="0" l="0" r="0" t="0"/>
          <a:stretch/>
        </p:blipFill>
        <p:spPr>
          <a:xfrm>
            <a:off x="4899260" y="1"/>
            <a:ext cx="6649274" cy="6858000"/>
          </a:xfrm>
          <a:prstGeom prst="rect">
            <a:avLst/>
          </a:prstGeom>
          <a:noFill/>
          <a:ln>
            <a:noFill/>
          </a:ln>
        </p:spPr>
      </p:pic>
      <p:cxnSp>
        <p:nvCxnSpPr>
          <p:cNvPr id="246" name="Google Shape;246;p35"/>
          <p:cNvCxnSpPr/>
          <p:nvPr/>
        </p:nvCxnSpPr>
        <p:spPr>
          <a:xfrm>
            <a:off x="4528020" y="5795093"/>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pic>
        <p:nvPicPr>
          <p:cNvPr descr="C:\Users\SAMSUNG\Desktop\OSI_7_layers_fun.jpg" id="252" name="Google Shape;252;p36"/>
          <p:cNvPicPr preferRelativeResize="0"/>
          <p:nvPr>
            <p:ph idx="1" type="body"/>
          </p:nvPr>
        </p:nvPicPr>
        <p:blipFill rotWithShape="1">
          <a:blip r:embed="rId3">
            <a:alphaModFix/>
          </a:blip>
          <a:srcRect b="0" l="0" r="0" t="0"/>
          <a:stretch/>
        </p:blipFill>
        <p:spPr>
          <a:xfrm>
            <a:off x="1524000" y="0"/>
            <a:ext cx="9144000" cy="68580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37"/>
          <p:cNvPicPr preferRelativeResize="0"/>
          <p:nvPr>
            <p:ph idx="1" type="body"/>
          </p:nvPr>
        </p:nvPicPr>
        <p:blipFill rotWithShape="1">
          <a:blip r:embed="rId3">
            <a:alphaModFix/>
          </a:blip>
          <a:srcRect b="0" l="0" r="0" t="0"/>
          <a:stretch/>
        </p:blipFill>
        <p:spPr>
          <a:xfrm>
            <a:off x="1981200" y="1971676"/>
            <a:ext cx="8229600" cy="3783013"/>
          </a:xfrm>
          <a:prstGeom prst="rect">
            <a:avLst/>
          </a:prstGeom>
          <a:noFill/>
          <a:ln>
            <a:noFill/>
          </a:ln>
        </p:spPr>
      </p:pic>
      <p:sp>
        <p:nvSpPr>
          <p:cNvPr id="258" name="Google Shape;258;p37"/>
          <p:cNvSpPr txBox="1"/>
          <p:nvPr/>
        </p:nvSpPr>
        <p:spPr>
          <a:xfrm>
            <a:off x="5097464" y="762000"/>
            <a:ext cx="2370137" cy="584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3200"/>
              <a:buFont typeface="Arial"/>
              <a:buNone/>
            </a:pPr>
            <a:r>
              <a:rPr b="1" i="0" lang="en-GB" sz="3200" u="none" cap="none" strike="noStrike">
                <a:solidFill>
                  <a:schemeClr val="dk1"/>
                </a:solidFill>
                <a:latin typeface="Arial"/>
                <a:ea typeface="Arial"/>
                <a:cs typeface="Arial"/>
                <a:sym typeface="Arial"/>
              </a:rPr>
              <a:t>At a glance</a:t>
            </a:r>
            <a:endParaRPr b="1" i="0" sz="3200" u="none" cap="none" strike="noStrike">
              <a:solidFill>
                <a:schemeClr val="dk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pic>
        <p:nvPicPr>
          <p:cNvPr descr="Animated illustration of the Layers of the OSI model" id="264" name="Google Shape;264;p38"/>
          <p:cNvPicPr preferRelativeResize="0"/>
          <p:nvPr>
            <p:ph idx="1" type="body"/>
          </p:nvPr>
        </p:nvPicPr>
        <p:blipFill rotWithShape="1">
          <a:blip r:embed="rId3">
            <a:alphaModFix/>
          </a:blip>
          <a:srcRect b="0" l="0" r="0" t="0"/>
          <a:stretch/>
        </p:blipFill>
        <p:spPr>
          <a:xfrm>
            <a:off x="2832496" y="1825625"/>
            <a:ext cx="6527007" cy="435133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From OSI to TCP/IP</a:t>
            </a:r>
            <a:endParaRPr/>
          </a:p>
        </p:txBody>
      </p:sp>
      <p:sp>
        <p:nvSpPr>
          <p:cNvPr id="270" name="Google Shape;270;p3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t/>
            </a:r>
            <a:endParaRPr/>
          </a:p>
        </p:txBody>
      </p:sp>
      <p:sp>
        <p:nvSpPr>
          <p:cNvPr id="276" name="Google Shape;276;p4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77500" lnSpcReduction="20000"/>
          </a:bodyPr>
          <a:lstStyle/>
          <a:p>
            <a:pPr indent="-342900" lvl="0" marL="457200" rtl="0" algn="l">
              <a:lnSpc>
                <a:spcPct val="90000"/>
              </a:lnSpc>
              <a:spcBef>
                <a:spcPts val="1000"/>
              </a:spcBef>
              <a:spcAft>
                <a:spcPts val="0"/>
              </a:spcAft>
              <a:buClr>
                <a:srgbClr val="273239"/>
              </a:buClr>
              <a:buSzPct val="82949"/>
              <a:buChar char="•"/>
            </a:pPr>
            <a:r>
              <a:rPr lang="en-GB">
                <a:solidFill>
                  <a:srgbClr val="273239"/>
                </a:solidFill>
                <a:latin typeface="Arial"/>
                <a:ea typeface="Arial"/>
                <a:cs typeface="Arial"/>
                <a:sym typeface="Arial"/>
              </a:rPr>
              <a:t>The </a:t>
            </a:r>
            <a:r>
              <a:rPr b="1" lang="en-GB">
                <a:solidFill>
                  <a:srgbClr val="273239"/>
                </a:solidFill>
                <a:latin typeface="Arial"/>
                <a:ea typeface="Arial"/>
                <a:cs typeface="Arial"/>
                <a:sym typeface="Arial"/>
              </a:rPr>
              <a:t>OSI Model</a:t>
            </a:r>
            <a:r>
              <a:rPr lang="en-GB">
                <a:solidFill>
                  <a:srgbClr val="273239"/>
                </a:solidFill>
                <a:latin typeface="Arial"/>
                <a:ea typeface="Arial"/>
                <a:cs typeface="Arial"/>
                <a:sym typeface="Arial"/>
              </a:rPr>
              <a:t> we just looked at is just a reference/logical model. It was designed to describe the functions of the communication system by dividing the communication procedure into smaller and simpler components. </a:t>
            </a:r>
            <a:endParaRPr>
              <a:solidFill>
                <a:srgbClr val="273239"/>
              </a:solidFill>
              <a:latin typeface="Arial"/>
              <a:ea typeface="Arial"/>
              <a:cs typeface="Arial"/>
              <a:sym typeface="Arial"/>
            </a:endParaRPr>
          </a:p>
          <a:p>
            <a:pPr indent="-342900" lvl="0" marL="457200" rtl="0" algn="l">
              <a:lnSpc>
                <a:spcPct val="90000"/>
              </a:lnSpc>
              <a:spcBef>
                <a:spcPts val="1000"/>
              </a:spcBef>
              <a:spcAft>
                <a:spcPts val="0"/>
              </a:spcAft>
              <a:buClr>
                <a:srgbClr val="273239"/>
              </a:buClr>
              <a:buSzPct val="82949"/>
              <a:buChar char="•"/>
            </a:pPr>
            <a:r>
              <a:rPr lang="en-GB">
                <a:solidFill>
                  <a:srgbClr val="273239"/>
                </a:solidFill>
                <a:latin typeface="Arial"/>
                <a:ea typeface="Arial"/>
                <a:cs typeface="Arial"/>
                <a:sym typeface="Arial"/>
              </a:rPr>
              <a:t>But when we talk about the TCP/IP model, it was designed and developed by Department of Defense (DoD) in 1960s and is based on standard protocols. It stands for Transmission Control Protocol/Internet Protocol. </a:t>
            </a:r>
            <a:endParaRPr>
              <a:solidFill>
                <a:srgbClr val="273239"/>
              </a:solidFill>
              <a:latin typeface="Arial"/>
              <a:ea typeface="Arial"/>
              <a:cs typeface="Arial"/>
              <a:sym typeface="Arial"/>
            </a:endParaRPr>
          </a:p>
          <a:p>
            <a:pPr indent="-342900" lvl="0" marL="457200" rtl="0" algn="l">
              <a:lnSpc>
                <a:spcPct val="90000"/>
              </a:lnSpc>
              <a:spcBef>
                <a:spcPts val="1000"/>
              </a:spcBef>
              <a:spcAft>
                <a:spcPts val="0"/>
              </a:spcAft>
              <a:buClr>
                <a:srgbClr val="273239"/>
              </a:buClr>
              <a:buSzPct val="82949"/>
              <a:buChar char="•"/>
            </a:pPr>
            <a:r>
              <a:rPr lang="en-GB">
                <a:solidFill>
                  <a:srgbClr val="273239"/>
                </a:solidFill>
                <a:latin typeface="Arial"/>
                <a:ea typeface="Arial"/>
                <a:cs typeface="Arial"/>
                <a:sym typeface="Arial"/>
              </a:rPr>
              <a:t>The </a:t>
            </a:r>
            <a:r>
              <a:rPr b="1" lang="en-GB">
                <a:solidFill>
                  <a:srgbClr val="273239"/>
                </a:solidFill>
                <a:latin typeface="Arial"/>
                <a:ea typeface="Arial"/>
                <a:cs typeface="Arial"/>
                <a:sym typeface="Arial"/>
              </a:rPr>
              <a:t>TCP/IP model</a:t>
            </a:r>
            <a:r>
              <a:rPr lang="en-GB">
                <a:solidFill>
                  <a:srgbClr val="273239"/>
                </a:solidFill>
                <a:latin typeface="Arial"/>
                <a:ea typeface="Arial"/>
                <a:cs typeface="Arial"/>
                <a:sym typeface="Arial"/>
              </a:rPr>
              <a:t> is a concise version of the OSI model. It contains four layers, unlike seven layers in the OSI model. The layers are:</a:t>
            </a:r>
            <a:endParaRPr/>
          </a:p>
          <a:p>
            <a:pPr indent="-342900" lvl="0" marL="457200" rtl="0" algn="l">
              <a:lnSpc>
                <a:spcPct val="90000"/>
              </a:lnSpc>
              <a:spcBef>
                <a:spcPts val="1000"/>
              </a:spcBef>
              <a:spcAft>
                <a:spcPts val="0"/>
              </a:spcAft>
              <a:buClr>
                <a:srgbClr val="273239"/>
              </a:buClr>
              <a:buSzPct val="82949"/>
              <a:buFont typeface="Arial"/>
              <a:buAutoNum type="arabicPeriod"/>
            </a:pPr>
            <a:r>
              <a:rPr lang="en-GB">
                <a:solidFill>
                  <a:srgbClr val="273239"/>
                </a:solidFill>
                <a:latin typeface="Arial"/>
                <a:ea typeface="Arial"/>
                <a:cs typeface="Arial"/>
                <a:sym typeface="Arial"/>
              </a:rPr>
              <a:t>Process/Application Layer</a:t>
            </a:r>
            <a:endParaRPr/>
          </a:p>
          <a:p>
            <a:pPr indent="-342900" lvl="0" marL="457200" rtl="0" algn="l">
              <a:lnSpc>
                <a:spcPct val="90000"/>
              </a:lnSpc>
              <a:spcBef>
                <a:spcPts val="1000"/>
              </a:spcBef>
              <a:spcAft>
                <a:spcPts val="0"/>
              </a:spcAft>
              <a:buClr>
                <a:srgbClr val="273239"/>
              </a:buClr>
              <a:buSzPct val="82949"/>
              <a:buFont typeface="Arial"/>
              <a:buAutoNum type="arabicPeriod"/>
            </a:pPr>
            <a:r>
              <a:rPr lang="en-GB">
                <a:solidFill>
                  <a:srgbClr val="273239"/>
                </a:solidFill>
                <a:latin typeface="Arial"/>
                <a:ea typeface="Arial"/>
                <a:cs typeface="Arial"/>
                <a:sym typeface="Arial"/>
              </a:rPr>
              <a:t>Host-to-Host/Transport Layer</a:t>
            </a:r>
            <a:endParaRPr/>
          </a:p>
          <a:p>
            <a:pPr indent="-342900" lvl="0" marL="457200" rtl="0" algn="l">
              <a:lnSpc>
                <a:spcPct val="90000"/>
              </a:lnSpc>
              <a:spcBef>
                <a:spcPts val="1000"/>
              </a:spcBef>
              <a:spcAft>
                <a:spcPts val="0"/>
              </a:spcAft>
              <a:buClr>
                <a:srgbClr val="273239"/>
              </a:buClr>
              <a:buSzPct val="82949"/>
              <a:buFont typeface="Arial"/>
              <a:buAutoNum type="arabicPeriod"/>
            </a:pPr>
            <a:r>
              <a:rPr lang="en-GB">
                <a:solidFill>
                  <a:srgbClr val="273239"/>
                </a:solidFill>
                <a:latin typeface="Arial"/>
                <a:ea typeface="Arial"/>
                <a:cs typeface="Arial"/>
                <a:sym typeface="Arial"/>
              </a:rPr>
              <a:t>Internet Layer</a:t>
            </a:r>
            <a:endParaRPr/>
          </a:p>
          <a:p>
            <a:pPr indent="-342900" lvl="0" marL="457200" rtl="0" algn="l">
              <a:lnSpc>
                <a:spcPct val="90000"/>
              </a:lnSpc>
              <a:spcBef>
                <a:spcPts val="1000"/>
              </a:spcBef>
              <a:spcAft>
                <a:spcPts val="0"/>
              </a:spcAft>
              <a:buClr>
                <a:srgbClr val="273239"/>
              </a:buClr>
              <a:buSzPct val="82949"/>
              <a:buFont typeface="Arial"/>
              <a:buAutoNum type="arabicPeriod"/>
            </a:pPr>
            <a:r>
              <a:rPr lang="en-GB">
                <a:solidFill>
                  <a:srgbClr val="273239"/>
                </a:solidFill>
                <a:latin typeface="Arial"/>
                <a:ea typeface="Arial"/>
                <a:cs typeface="Arial"/>
                <a:sym typeface="Arial"/>
              </a:rPr>
              <a:t>Network Access/Link Layer</a:t>
            </a:r>
            <a:endParaRPr>
              <a:solidFill>
                <a:srgbClr val="273239"/>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0" name="Shape 280"/>
        <p:cNvGrpSpPr/>
        <p:nvPr/>
      </p:nvGrpSpPr>
      <p:grpSpPr>
        <a:xfrm>
          <a:off x="0" y="0"/>
          <a:ext cx="0" cy="0"/>
          <a:chOff x="0" y="0"/>
          <a:chExt cx="0" cy="0"/>
        </a:xfrm>
      </p:grpSpPr>
      <p:sp>
        <p:nvSpPr>
          <p:cNvPr id="281" name="Google Shape;281;p41"/>
          <p:cNvSpPr/>
          <p:nvPr/>
        </p:nvSpPr>
        <p:spPr>
          <a:xfrm>
            <a:off x="0" y="0"/>
            <a:ext cx="12192000" cy="6858000"/>
          </a:xfrm>
          <a:prstGeom prst="rect">
            <a:avLst/>
          </a:prstGeom>
          <a:solidFill>
            <a:srgbClr val="5D4F4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82" name="Google Shape;282;p41"/>
          <p:cNvSpPr/>
          <p:nvPr/>
        </p:nvSpPr>
        <p:spPr>
          <a:xfrm>
            <a:off x="477012" y="480060"/>
            <a:ext cx="11237976" cy="589788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Layers of OSI Model Explained" id="283" name="Google Shape;283;p41"/>
          <p:cNvPicPr preferRelativeResize="0"/>
          <p:nvPr>
            <p:ph idx="1" type="body"/>
          </p:nvPr>
        </p:nvPicPr>
        <p:blipFill rotWithShape="1">
          <a:blip r:embed="rId3">
            <a:alphaModFix/>
          </a:blip>
          <a:srcRect b="0" l="0" r="0" t="0"/>
          <a:stretch/>
        </p:blipFill>
        <p:spPr>
          <a:xfrm>
            <a:off x="2642774" y="643467"/>
            <a:ext cx="6906452" cy="557106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5"/>
          <p:cNvSpPr txBox="1"/>
          <p:nvPr>
            <p:ph idx="4294967295"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7 Layers</a:t>
            </a:r>
            <a:endParaRPr/>
          </a:p>
        </p:txBody>
      </p:sp>
      <p:sp>
        <p:nvSpPr>
          <p:cNvPr id="102" name="Google Shape;102;p15"/>
          <p:cNvSpPr txBox="1"/>
          <p:nvPr>
            <p:ph idx="4294967295"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457200" lvl="0" marL="457200" rtl="0" algn="l">
              <a:lnSpc>
                <a:spcPct val="90000"/>
              </a:lnSpc>
              <a:spcBef>
                <a:spcPts val="0"/>
              </a:spcBef>
              <a:spcAft>
                <a:spcPts val="0"/>
              </a:spcAft>
              <a:buClr>
                <a:schemeClr val="dk1"/>
              </a:buClr>
              <a:buSzPts val="3000"/>
              <a:buNone/>
            </a:pPr>
            <a:r>
              <a:rPr lang="en-GB" sz="3000">
                <a:latin typeface="Times New Roman"/>
                <a:ea typeface="Times New Roman"/>
                <a:cs typeface="Times New Roman"/>
                <a:sym typeface="Times New Roman"/>
              </a:rPr>
              <a:t>7</a:t>
            </a:r>
            <a:r>
              <a:rPr lang="en-GB" sz="3000">
                <a:solidFill>
                  <a:schemeClr val="lt2"/>
                </a:solidFill>
                <a:latin typeface="Times New Roman"/>
                <a:ea typeface="Times New Roman"/>
                <a:cs typeface="Times New Roman"/>
                <a:sym typeface="Times New Roman"/>
              </a:rPr>
              <a:t>.  </a:t>
            </a:r>
            <a:r>
              <a:rPr lang="en-GB" sz="3000">
                <a:latin typeface="Times New Roman"/>
                <a:ea typeface="Times New Roman"/>
                <a:cs typeface="Times New Roman"/>
                <a:sym typeface="Times New Roman"/>
              </a:rPr>
              <a:t>Application Layer</a:t>
            </a:r>
            <a:endParaRPr/>
          </a:p>
          <a:p>
            <a:pPr indent="-457200" lvl="0" marL="457200" rtl="0" algn="l">
              <a:lnSpc>
                <a:spcPct val="90000"/>
              </a:lnSpc>
              <a:spcBef>
                <a:spcPts val="1500"/>
              </a:spcBef>
              <a:spcAft>
                <a:spcPts val="0"/>
              </a:spcAft>
              <a:buClr>
                <a:schemeClr val="dk1"/>
              </a:buClr>
              <a:buSzPts val="3000"/>
              <a:buFont typeface="Times New Roman"/>
              <a:buAutoNum type="arabicPeriod" startAt="6"/>
            </a:pPr>
            <a:r>
              <a:rPr lang="en-GB" sz="3000">
                <a:latin typeface="Times New Roman"/>
                <a:ea typeface="Times New Roman"/>
                <a:cs typeface="Times New Roman"/>
                <a:sym typeface="Times New Roman"/>
              </a:rPr>
              <a:t>  Presentation Layer</a:t>
            </a:r>
            <a:endParaRPr/>
          </a:p>
          <a:p>
            <a:pPr indent="-457200" lvl="0" marL="457200" rtl="0" algn="l">
              <a:lnSpc>
                <a:spcPct val="90000"/>
              </a:lnSpc>
              <a:spcBef>
                <a:spcPts val="1500"/>
              </a:spcBef>
              <a:spcAft>
                <a:spcPts val="0"/>
              </a:spcAft>
              <a:buClr>
                <a:schemeClr val="dk1"/>
              </a:buClr>
              <a:buSzPts val="3000"/>
              <a:buFont typeface="Times New Roman"/>
              <a:buAutoNum type="arabicPeriod" startAt="5"/>
            </a:pPr>
            <a:r>
              <a:rPr lang="en-GB" sz="3000">
                <a:latin typeface="Times New Roman"/>
                <a:ea typeface="Times New Roman"/>
                <a:cs typeface="Times New Roman"/>
                <a:sym typeface="Times New Roman"/>
              </a:rPr>
              <a:t>  Session Layer</a:t>
            </a:r>
            <a:endParaRPr/>
          </a:p>
          <a:p>
            <a:pPr indent="-457200" lvl="0" marL="457200" rtl="0" algn="l">
              <a:lnSpc>
                <a:spcPct val="90000"/>
              </a:lnSpc>
              <a:spcBef>
                <a:spcPts val="1500"/>
              </a:spcBef>
              <a:spcAft>
                <a:spcPts val="0"/>
              </a:spcAft>
              <a:buClr>
                <a:schemeClr val="dk1"/>
              </a:buClr>
              <a:buSzPts val="3000"/>
              <a:buFont typeface="Times New Roman"/>
              <a:buAutoNum type="arabicPeriod" startAt="4"/>
            </a:pPr>
            <a:r>
              <a:rPr lang="en-GB" sz="3000">
                <a:latin typeface="Times New Roman"/>
                <a:ea typeface="Times New Roman"/>
                <a:cs typeface="Times New Roman"/>
                <a:sym typeface="Times New Roman"/>
              </a:rPr>
              <a:t>  Transport Layer</a:t>
            </a:r>
            <a:endParaRPr/>
          </a:p>
          <a:p>
            <a:pPr indent="-457200" lvl="0" marL="457200" rtl="0" algn="l">
              <a:lnSpc>
                <a:spcPct val="90000"/>
              </a:lnSpc>
              <a:spcBef>
                <a:spcPts val="1500"/>
              </a:spcBef>
              <a:spcAft>
                <a:spcPts val="0"/>
              </a:spcAft>
              <a:buClr>
                <a:schemeClr val="dk1"/>
              </a:buClr>
              <a:buSzPts val="3000"/>
              <a:buFont typeface="Times New Roman"/>
              <a:buAutoNum type="arabicPeriod" startAt="3"/>
            </a:pPr>
            <a:r>
              <a:rPr lang="en-GB" sz="3000">
                <a:latin typeface="Times New Roman"/>
                <a:ea typeface="Times New Roman"/>
                <a:cs typeface="Times New Roman"/>
                <a:sym typeface="Times New Roman"/>
              </a:rPr>
              <a:t>  Network Layer</a:t>
            </a:r>
            <a:endParaRPr/>
          </a:p>
          <a:p>
            <a:pPr indent="-457200" lvl="0" marL="457200" rtl="0" algn="l">
              <a:lnSpc>
                <a:spcPct val="90000"/>
              </a:lnSpc>
              <a:spcBef>
                <a:spcPts val="1500"/>
              </a:spcBef>
              <a:spcAft>
                <a:spcPts val="0"/>
              </a:spcAft>
              <a:buClr>
                <a:schemeClr val="dk1"/>
              </a:buClr>
              <a:buSzPts val="3000"/>
              <a:buFont typeface="Times New Roman"/>
              <a:buAutoNum type="arabicPeriod" startAt="2"/>
            </a:pPr>
            <a:r>
              <a:rPr lang="en-GB" sz="3000">
                <a:latin typeface="Times New Roman"/>
                <a:ea typeface="Times New Roman"/>
                <a:cs typeface="Times New Roman"/>
                <a:sym typeface="Times New Roman"/>
              </a:rPr>
              <a:t>  Data Link Layer</a:t>
            </a:r>
            <a:endParaRPr/>
          </a:p>
          <a:p>
            <a:pPr indent="-457200" lvl="0" marL="457200" rtl="0" algn="l">
              <a:lnSpc>
                <a:spcPct val="90000"/>
              </a:lnSpc>
              <a:spcBef>
                <a:spcPts val="1500"/>
              </a:spcBef>
              <a:spcAft>
                <a:spcPts val="0"/>
              </a:spcAft>
              <a:buClr>
                <a:schemeClr val="dk1"/>
              </a:buClr>
              <a:buSzPts val="3000"/>
              <a:buFont typeface="Times New Roman"/>
              <a:buAutoNum type="arabicPeriod"/>
            </a:pPr>
            <a:r>
              <a:rPr lang="en-GB" sz="3000">
                <a:latin typeface="Times New Roman"/>
                <a:ea typeface="Times New Roman"/>
                <a:cs typeface="Times New Roman"/>
                <a:sym typeface="Times New Roman"/>
              </a:rPr>
              <a:t>  Physical Layer</a:t>
            </a:r>
            <a:endParaRPr sz="3000"/>
          </a:p>
        </p:txBody>
      </p:sp>
      <p:sp>
        <p:nvSpPr>
          <p:cNvPr id="103" name="Google Shape;103;p15"/>
          <p:cNvSpPr/>
          <p:nvPr/>
        </p:nvSpPr>
        <p:spPr>
          <a:xfrm>
            <a:off x="7467600" y="1676400"/>
            <a:ext cx="2590800" cy="3970338"/>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F0000"/>
              </a:buClr>
              <a:buSzPts val="3600"/>
              <a:buFont typeface="Noto Sans Symbols"/>
              <a:buNone/>
            </a:pPr>
            <a:r>
              <a:rPr b="0" i="0" lang="en-GB" sz="3600" u="none" cap="none" strike="noStrike">
                <a:solidFill>
                  <a:srgbClr val="FF0000"/>
                </a:solidFill>
                <a:latin typeface="Times New Roman"/>
                <a:ea typeface="Times New Roman"/>
                <a:cs typeface="Times New Roman"/>
                <a:sym typeface="Times New Roman"/>
              </a:rPr>
              <a:t>A</a:t>
            </a:r>
            <a:r>
              <a:rPr b="0" i="0" lang="en-GB" sz="3600" u="none" cap="none" strike="noStrike">
                <a:solidFill>
                  <a:schemeClr val="dk1"/>
                </a:solidFill>
                <a:latin typeface="Times New Roman"/>
                <a:ea typeface="Times New Roman"/>
                <a:cs typeface="Times New Roman"/>
                <a:sym typeface="Times New Roman"/>
              </a:rPr>
              <a:t>ll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FF0000"/>
              </a:buClr>
              <a:buSzPts val="3600"/>
              <a:buFont typeface="Noto Sans Symbols"/>
              <a:buNone/>
            </a:pPr>
            <a:r>
              <a:rPr b="0" i="0" lang="en-GB" sz="3600" u="none" cap="none" strike="noStrike">
                <a:solidFill>
                  <a:srgbClr val="FF0000"/>
                </a:solidFill>
                <a:latin typeface="Times New Roman"/>
                <a:ea typeface="Times New Roman"/>
                <a:cs typeface="Times New Roman"/>
                <a:sym typeface="Times New Roman"/>
              </a:rPr>
              <a:t>P</a:t>
            </a:r>
            <a:r>
              <a:rPr b="0" i="0" lang="en-GB" sz="3600" u="none" cap="none" strike="noStrike">
                <a:solidFill>
                  <a:schemeClr val="dk1"/>
                </a:solidFill>
                <a:latin typeface="Times New Roman"/>
                <a:ea typeface="Times New Roman"/>
                <a:cs typeface="Times New Roman"/>
                <a:sym typeface="Times New Roman"/>
              </a:rPr>
              <a:t>eople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FF0000"/>
              </a:buClr>
              <a:buSzPts val="3600"/>
              <a:buFont typeface="Noto Sans Symbols"/>
              <a:buNone/>
            </a:pPr>
            <a:r>
              <a:rPr b="0" i="0" lang="en-GB" sz="3600" u="none" cap="none" strike="noStrike">
                <a:solidFill>
                  <a:srgbClr val="FF0000"/>
                </a:solidFill>
                <a:latin typeface="Times New Roman"/>
                <a:ea typeface="Times New Roman"/>
                <a:cs typeface="Times New Roman"/>
                <a:sym typeface="Times New Roman"/>
              </a:rPr>
              <a:t>S</a:t>
            </a:r>
            <a:r>
              <a:rPr b="0" i="0" lang="en-GB" sz="3600" u="none" cap="none" strike="noStrike">
                <a:solidFill>
                  <a:schemeClr val="dk1"/>
                </a:solidFill>
                <a:latin typeface="Times New Roman"/>
                <a:ea typeface="Times New Roman"/>
                <a:cs typeface="Times New Roman"/>
                <a:sym typeface="Times New Roman"/>
              </a:rPr>
              <a:t>eem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FF0000"/>
              </a:buClr>
              <a:buSzPts val="3600"/>
              <a:buFont typeface="Noto Sans Symbols"/>
              <a:buNone/>
            </a:pPr>
            <a:r>
              <a:rPr b="0" i="0" lang="en-GB" sz="3600" u="none" cap="none" strike="noStrike">
                <a:solidFill>
                  <a:srgbClr val="FF0000"/>
                </a:solidFill>
                <a:latin typeface="Times New Roman"/>
                <a:ea typeface="Times New Roman"/>
                <a:cs typeface="Times New Roman"/>
                <a:sym typeface="Times New Roman"/>
              </a:rPr>
              <a:t>T</a:t>
            </a:r>
            <a:r>
              <a:rPr b="0" i="0" lang="en-GB" sz="3600" u="none" cap="none" strike="noStrike">
                <a:solidFill>
                  <a:schemeClr val="dk1"/>
                </a:solidFill>
                <a:latin typeface="Times New Roman"/>
                <a:ea typeface="Times New Roman"/>
                <a:cs typeface="Times New Roman"/>
                <a:sym typeface="Times New Roman"/>
              </a:rPr>
              <a:t>o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FF0000"/>
              </a:buClr>
              <a:buSzPts val="3600"/>
              <a:buFont typeface="Noto Sans Symbols"/>
              <a:buNone/>
            </a:pPr>
            <a:r>
              <a:rPr b="0" i="0" lang="en-GB" sz="3600" u="none" cap="none" strike="noStrike">
                <a:solidFill>
                  <a:srgbClr val="FF0000"/>
                </a:solidFill>
                <a:latin typeface="Times New Roman"/>
                <a:ea typeface="Times New Roman"/>
                <a:cs typeface="Times New Roman"/>
                <a:sym typeface="Times New Roman"/>
              </a:rPr>
              <a:t>N</a:t>
            </a:r>
            <a:r>
              <a:rPr b="0" i="0" lang="en-GB" sz="3600" u="none" cap="none" strike="noStrike">
                <a:solidFill>
                  <a:schemeClr val="dk1"/>
                </a:solidFill>
                <a:latin typeface="Times New Roman"/>
                <a:ea typeface="Times New Roman"/>
                <a:cs typeface="Times New Roman"/>
                <a:sym typeface="Times New Roman"/>
              </a:rPr>
              <a:t>eed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FF0000"/>
              </a:buClr>
              <a:buSzPts val="3600"/>
              <a:buFont typeface="Noto Sans Symbols"/>
              <a:buNone/>
            </a:pPr>
            <a:r>
              <a:rPr b="0" i="0" lang="en-GB" sz="3600" u="none" cap="none" strike="noStrike">
                <a:solidFill>
                  <a:srgbClr val="FF0000"/>
                </a:solidFill>
                <a:latin typeface="Times New Roman"/>
                <a:ea typeface="Times New Roman"/>
                <a:cs typeface="Times New Roman"/>
                <a:sym typeface="Times New Roman"/>
              </a:rPr>
              <a:t>D</a:t>
            </a:r>
            <a:r>
              <a:rPr b="0" i="0" lang="en-GB" sz="3600" u="none" cap="none" strike="noStrike">
                <a:solidFill>
                  <a:schemeClr val="dk1"/>
                </a:solidFill>
                <a:latin typeface="Times New Roman"/>
                <a:ea typeface="Times New Roman"/>
                <a:cs typeface="Times New Roman"/>
                <a:sym typeface="Times New Roman"/>
              </a:rPr>
              <a:t>ata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FF0000"/>
              </a:buClr>
              <a:buSzPts val="3600"/>
              <a:buFont typeface="Noto Sans Symbols"/>
              <a:buNone/>
            </a:pPr>
            <a:r>
              <a:rPr b="0" i="0" lang="en-GB" sz="3600" u="none" cap="none" strike="noStrike">
                <a:solidFill>
                  <a:srgbClr val="FF0000"/>
                </a:solidFill>
                <a:latin typeface="Times New Roman"/>
                <a:ea typeface="Times New Roman"/>
                <a:cs typeface="Times New Roman"/>
                <a:sym typeface="Times New Roman"/>
              </a:rPr>
              <a:t>P</a:t>
            </a:r>
            <a:r>
              <a:rPr b="0" i="0" lang="en-GB" sz="3600" u="none" cap="none" strike="noStrike">
                <a:solidFill>
                  <a:schemeClr val="dk1"/>
                </a:solidFill>
                <a:latin typeface="Times New Roman"/>
                <a:ea typeface="Times New Roman"/>
                <a:cs typeface="Times New Roman"/>
                <a:sym typeface="Times New Roman"/>
              </a:rPr>
              <a:t>rocessing</a:t>
            </a:r>
            <a:endParaRPr b="0" i="0" sz="3600" u="none" cap="none" strike="noStrike">
              <a:solidFill>
                <a:schemeClr val="dk1"/>
              </a:solidFill>
              <a:latin typeface="Calibri"/>
              <a:ea typeface="Calibri"/>
              <a:cs typeface="Calibri"/>
              <a:sym typeface="Calibri"/>
            </a:endParaRPr>
          </a:p>
        </p:txBody>
      </p:sp>
      <p:cxnSp>
        <p:nvCxnSpPr>
          <p:cNvPr id="104" name="Google Shape;104;p15"/>
          <p:cNvCxnSpPr/>
          <p:nvPr/>
        </p:nvCxnSpPr>
        <p:spPr>
          <a:xfrm>
            <a:off x="178270" y="3972643"/>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GB"/>
              <a:t>Difference between TCP/IP and OSI Model:</a:t>
            </a:r>
            <a:br>
              <a:rPr lang="en-GB"/>
            </a:br>
            <a:endParaRPr/>
          </a:p>
        </p:txBody>
      </p:sp>
      <p:sp>
        <p:nvSpPr>
          <p:cNvPr id="289" name="Google Shape;289;p4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Clr>
                <a:schemeClr val="dk1"/>
              </a:buClr>
              <a:buSzPts val="1800"/>
              <a:buNone/>
            </a:pPr>
            <a:r>
              <a:t/>
            </a:r>
            <a:endParaRPr/>
          </a:p>
        </p:txBody>
      </p:sp>
      <p:graphicFrame>
        <p:nvGraphicFramePr>
          <p:cNvPr id="290" name="Google Shape;290;p42"/>
          <p:cNvGraphicFramePr/>
          <p:nvPr/>
        </p:nvGraphicFramePr>
        <p:xfrm>
          <a:off x="698500" y="685800"/>
          <a:ext cx="3000000" cy="3000000"/>
        </p:xfrm>
        <a:graphic>
          <a:graphicData uri="http://schemas.openxmlformats.org/drawingml/2006/table">
            <a:tbl>
              <a:tblPr bandRow="1" firstRow="1">
                <a:noFill/>
                <a:tableStyleId>{70300E9F-311D-4D57-8C7E-5D21342FA766}</a:tableStyleId>
              </a:tblPr>
              <a:tblGrid>
                <a:gridCol w="4584700"/>
                <a:gridCol w="4584700"/>
              </a:tblGrid>
              <a:tr h="423175">
                <a:tc>
                  <a:txBody>
                    <a:bodyPr/>
                    <a:lstStyle/>
                    <a:p>
                      <a:pPr indent="0" lvl="0" marL="0" marR="0" rtl="0" algn="l">
                        <a:lnSpc>
                          <a:spcPct val="100000"/>
                        </a:lnSpc>
                        <a:spcBef>
                          <a:spcPts val="0"/>
                        </a:spcBef>
                        <a:spcAft>
                          <a:spcPts val="0"/>
                        </a:spcAft>
                        <a:buNone/>
                      </a:pPr>
                      <a:r>
                        <a:rPr b="0" lang="en-GB" sz="1400" u="none" cap="none" strike="noStrike"/>
                        <a:t>TCP/IP</a:t>
                      </a:r>
                      <a:endParaRPr/>
                    </a:p>
                  </a:txBody>
                  <a:tcPr marT="45725" marB="45725" marR="91450" marL="91450" anchor="ctr"/>
                </a:tc>
                <a:tc>
                  <a:txBody>
                    <a:bodyPr/>
                    <a:lstStyle/>
                    <a:p>
                      <a:pPr indent="0" lvl="0" marL="0" marR="0" rtl="0" algn="l">
                        <a:lnSpc>
                          <a:spcPct val="100000"/>
                        </a:lnSpc>
                        <a:spcBef>
                          <a:spcPts val="0"/>
                        </a:spcBef>
                        <a:spcAft>
                          <a:spcPts val="0"/>
                        </a:spcAft>
                        <a:buNone/>
                      </a:pPr>
                      <a:r>
                        <a:rPr b="0" lang="en-GB" sz="1400" u="none" cap="none" strike="noStrike"/>
                        <a:t>OSI</a:t>
                      </a:r>
                      <a:endParaRPr/>
                    </a:p>
                  </a:txBody>
                  <a:tcPr marT="45725" marB="45725" marR="91450" marL="91450" anchor="ctr"/>
                </a:tc>
              </a:tr>
              <a:tr h="460850">
                <a:tc>
                  <a:txBody>
                    <a:bodyPr/>
                    <a:lstStyle/>
                    <a:p>
                      <a:pPr indent="0" lvl="0" marL="0" marR="0" rtl="0" algn="l">
                        <a:lnSpc>
                          <a:spcPct val="100000"/>
                        </a:lnSpc>
                        <a:spcBef>
                          <a:spcPts val="0"/>
                        </a:spcBef>
                        <a:spcAft>
                          <a:spcPts val="0"/>
                        </a:spcAft>
                        <a:buNone/>
                      </a:pPr>
                      <a:r>
                        <a:rPr b="0" lang="en-GB" sz="1250" u="none" cap="none" strike="noStrike"/>
                        <a:t>TCP refers to Transmission Control Protocol.</a:t>
                      </a:r>
                      <a:endParaRPr/>
                    </a:p>
                  </a:txBody>
                  <a:tcPr marT="106675" marB="106675" marR="76200" marL="76200" anchor="ctr"/>
                </a:tc>
                <a:tc>
                  <a:txBody>
                    <a:bodyPr/>
                    <a:lstStyle/>
                    <a:p>
                      <a:pPr indent="0" lvl="0" marL="0" marR="0" rtl="0" algn="l">
                        <a:lnSpc>
                          <a:spcPct val="100000"/>
                        </a:lnSpc>
                        <a:spcBef>
                          <a:spcPts val="0"/>
                        </a:spcBef>
                        <a:spcAft>
                          <a:spcPts val="0"/>
                        </a:spcAft>
                        <a:buNone/>
                      </a:pPr>
                      <a:r>
                        <a:rPr b="0" lang="en-GB" sz="1250" u="none" cap="none" strike="noStrike"/>
                        <a:t>OSI refers to Open Systems Interconnection.</a:t>
                      </a:r>
                      <a:endParaRPr/>
                    </a:p>
                  </a:txBody>
                  <a:tcPr marT="106675" marB="106675" marR="76200" marL="76200" anchor="ctr"/>
                </a:tc>
              </a:tr>
              <a:tr h="460850">
                <a:tc>
                  <a:txBody>
                    <a:bodyPr/>
                    <a:lstStyle/>
                    <a:p>
                      <a:pPr indent="0" lvl="0" marL="0" marR="0" rtl="0" algn="l">
                        <a:lnSpc>
                          <a:spcPct val="100000"/>
                        </a:lnSpc>
                        <a:spcBef>
                          <a:spcPts val="0"/>
                        </a:spcBef>
                        <a:spcAft>
                          <a:spcPts val="0"/>
                        </a:spcAft>
                        <a:buNone/>
                      </a:pPr>
                      <a:r>
                        <a:rPr b="0" lang="en-GB" sz="1250" u="none" cap="none" strike="noStrike"/>
                        <a:t>TCP/IP has 4 layers.</a:t>
                      </a:r>
                      <a:endParaRPr/>
                    </a:p>
                  </a:txBody>
                  <a:tcPr marT="106675" marB="106675" marR="76200" marL="76200" anchor="ctr"/>
                </a:tc>
                <a:tc>
                  <a:txBody>
                    <a:bodyPr/>
                    <a:lstStyle/>
                    <a:p>
                      <a:pPr indent="0" lvl="0" marL="0" marR="0" rtl="0" algn="l">
                        <a:lnSpc>
                          <a:spcPct val="100000"/>
                        </a:lnSpc>
                        <a:spcBef>
                          <a:spcPts val="0"/>
                        </a:spcBef>
                        <a:spcAft>
                          <a:spcPts val="0"/>
                        </a:spcAft>
                        <a:buNone/>
                      </a:pPr>
                      <a:r>
                        <a:rPr b="0" lang="en-GB" sz="1250" u="none" cap="none" strike="noStrike"/>
                        <a:t>OSI has 7 layers.</a:t>
                      </a:r>
                      <a:endParaRPr/>
                    </a:p>
                  </a:txBody>
                  <a:tcPr marT="106675" marB="106675" marR="76200" marL="76200" anchor="ctr"/>
                </a:tc>
              </a:tr>
              <a:tr h="460850">
                <a:tc>
                  <a:txBody>
                    <a:bodyPr/>
                    <a:lstStyle/>
                    <a:p>
                      <a:pPr indent="0" lvl="0" marL="0" marR="0" rtl="0" algn="l">
                        <a:lnSpc>
                          <a:spcPct val="100000"/>
                        </a:lnSpc>
                        <a:spcBef>
                          <a:spcPts val="0"/>
                        </a:spcBef>
                        <a:spcAft>
                          <a:spcPts val="0"/>
                        </a:spcAft>
                        <a:buNone/>
                      </a:pPr>
                      <a:r>
                        <a:rPr b="0" lang="en-GB" sz="1250" u="none" cap="none" strike="noStrike"/>
                        <a:t>TCP/IP is more reliable</a:t>
                      </a:r>
                      <a:endParaRPr/>
                    </a:p>
                  </a:txBody>
                  <a:tcPr marT="106675" marB="106675" marR="76200" marL="76200" anchor="ctr"/>
                </a:tc>
                <a:tc>
                  <a:txBody>
                    <a:bodyPr/>
                    <a:lstStyle/>
                    <a:p>
                      <a:pPr indent="0" lvl="0" marL="0" marR="0" rtl="0" algn="l">
                        <a:lnSpc>
                          <a:spcPct val="100000"/>
                        </a:lnSpc>
                        <a:spcBef>
                          <a:spcPts val="0"/>
                        </a:spcBef>
                        <a:spcAft>
                          <a:spcPts val="0"/>
                        </a:spcAft>
                        <a:buNone/>
                      </a:pPr>
                      <a:r>
                        <a:rPr b="0" lang="en-GB" sz="1250" u="none" cap="none" strike="noStrike"/>
                        <a:t>OSI is less reliable</a:t>
                      </a:r>
                      <a:endParaRPr/>
                    </a:p>
                  </a:txBody>
                  <a:tcPr marT="106675" marB="106675" marR="76200" marL="76200" anchor="ctr"/>
                </a:tc>
              </a:tr>
              <a:tr h="460850">
                <a:tc>
                  <a:txBody>
                    <a:bodyPr/>
                    <a:lstStyle/>
                    <a:p>
                      <a:pPr indent="0" lvl="0" marL="0" marR="0" rtl="0" algn="l">
                        <a:lnSpc>
                          <a:spcPct val="100000"/>
                        </a:lnSpc>
                        <a:spcBef>
                          <a:spcPts val="0"/>
                        </a:spcBef>
                        <a:spcAft>
                          <a:spcPts val="0"/>
                        </a:spcAft>
                        <a:buNone/>
                      </a:pPr>
                      <a:r>
                        <a:rPr b="0" lang="en-GB" sz="1250" u="none" cap="none" strike="noStrike"/>
                        <a:t>TCP/IP does not have very strict boundaries.</a:t>
                      </a:r>
                      <a:endParaRPr/>
                    </a:p>
                  </a:txBody>
                  <a:tcPr marT="106675" marB="106675" marR="76200" marL="76200" anchor="ctr"/>
                </a:tc>
                <a:tc>
                  <a:txBody>
                    <a:bodyPr/>
                    <a:lstStyle/>
                    <a:p>
                      <a:pPr indent="0" lvl="0" marL="0" marR="0" rtl="0" algn="l">
                        <a:lnSpc>
                          <a:spcPct val="100000"/>
                        </a:lnSpc>
                        <a:spcBef>
                          <a:spcPts val="0"/>
                        </a:spcBef>
                        <a:spcAft>
                          <a:spcPts val="0"/>
                        </a:spcAft>
                        <a:buNone/>
                      </a:pPr>
                      <a:r>
                        <a:rPr b="0" lang="en-GB" sz="1250" u="none" cap="none" strike="noStrike"/>
                        <a:t>OSI has strict boundaries</a:t>
                      </a:r>
                      <a:endParaRPr/>
                    </a:p>
                  </a:txBody>
                  <a:tcPr marT="106675" marB="106675" marR="76200" marL="76200" anchor="ctr"/>
                </a:tc>
              </a:tr>
              <a:tr h="460850">
                <a:tc>
                  <a:txBody>
                    <a:bodyPr/>
                    <a:lstStyle/>
                    <a:p>
                      <a:pPr indent="0" lvl="0" marL="0" marR="0" rtl="0" algn="l">
                        <a:lnSpc>
                          <a:spcPct val="100000"/>
                        </a:lnSpc>
                        <a:spcBef>
                          <a:spcPts val="0"/>
                        </a:spcBef>
                        <a:spcAft>
                          <a:spcPts val="0"/>
                        </a:spcAft>
                        <a:buNone/>
                      </a:pPr>
                      <a:r>
                        <a:rPr b="0" lang="en-GB" sz="1250" u="none" cap="none" strike="noStrike"/>
                        <a:t>TCP/IP follow a horizontal approach.</a:t>
                      </a:r>
                      <a:endParaRPr/>
                    </a:p>
                  </a:txBody>
                  <a:tcPr marT="106675" marB="106675" marR="76200" marL="76200" anchor="ctr"/>
                </a:tc>
                <a:tc>
                  <a:txBody>
                    <a:bodyPr/>
                    <a:lstStyle/>
                    <a:p>
                      <a:pPr indent="0" lvl="0" marL="0" marR="0" rtl="0" algn="l">
                        <a:lnSpc>
                          <a:spcPct val="100000"/>
                        </a:lnSpc>
                        <a:spcBef>
                          <a:spcPts val="0"/>
                        </a:spcBef>
                        <a:spcAft>
                          <a:spcPts val="0"/>
                        </a:spcAft>
                        <a:buNone/>
                      </a:pPr>
                      <a:r>
                        <a:rPr b="0" lang="en-GB" sz="1250" u="none" cap="none" strike="noStrike"/>
                        <a:t>OSI follows a vertical approach.</a:t>
                      </a:r>
                      <a:endParaRPr/>
                    </a:p>
                  </a:txBody>
                  <a:tcPr marT="106675" marB="106675" marR="76200" marL="76200" anchor="ctr"/>
                </a:tc>
              </a:tr>
              <a:tr h="678225">
                <a:tc>
                  <a:txBody>
                    <a:bodyPr/>
                    <a:lstStyle/>
                    <a:p>
                      <a:pPr indent="0" lvl="0" marL="0" marR="0" rtl="0" algn="l">
                        <a:lnSpc>
                          <a:spcPct val="100000"/>
                        </a:lnSpc>
                        <a:spcBef>
                          <a:spcPts val="0"/>
                        </a:spcBef>
                        <a:spcAft>
                          <a:spcPts val="0"/>
                        </a:spcAft>
                        <a:buNone/>
                      </a:pPr>
                      <a:r>
                        <a:rPr b="0" lang="en-GB" sz="1250" u="none" cap="none" strike="noStrike"/>
                        <a:t>TCP/IP uses both session and presentation layer in the application layer itself.</a:t>
                      </a:r>
                      <a:endParaRPr/>
                    </a:p>
                  </a:txBody>
                  <a:tcPr marT="106675" marB="106675" marR="76200" marL="76200" anchor="ctr"/>
                </a:tc>
                <a:tc>
                  <a:txBody>
                    <a:bodyPr/>
                    <a:lstStyle/>
                    <a:p>
                      <a:pPr indent="0" lvl="0" marL="0" marR="0" rtl="0" algn="l">
                        <a:lnSpc>
                          <a:spcPct val="100000"/>
                        </a:lnSpc>
                        <a:spcBef>
                          <a:spcPts val="0"/>
                        </a:spcBef>
                        <a:spcAft>
                          <a:spcPts val="0"/>
                        </a:spcAft>
                        <a:buNone/>
                      </a:pPr>
                      <a:r>
                        <a:rPr b="0" lang="en-GB" sz="1250" u="none" cap="none" strike="noStrike"/>
                        <a:t>OSI uses different session and presentation layers.</a:t>
                      </a:r>
                      <a:endParaRPr/>
                    </a:p>
                  </a:txBody>
                  <a:tcPr marT="106675" marB="106675" marR="76200" marL="76200" anchor="ctr"/>
                </a:tc>
              </a:tr>
              <a:tr h="460850">
                <a:tc>
                  <a:txBody>
                    <a:bodyPr/>
                    <a:lstStyle/>
                    <a:p>
                      <a:pPr indent="0" lvl="0" marL="0" marR="0" rtl="0" algn="l">
                        <a:lnSpc>
                          <a:spcPct val="100000"/>
                        </a:lnSpc>
                        <a:spcBef>
                          <a:spcPts val="0"/>
                        </a:spcBef>
                        <a:spcAft>
                          <a:spcPts val="0"/>
                        </a:spcAft>
                        <a:buNone/>
                      </a:pPr>
                      <a:r>
                        <a:rPr b="0" lang="en-GB" sz="1250" u="none" cap="none" strike="noStrike"/>
                        <a:t>TCP/IP developed protocols then model.</a:t>
                      </a:r>
                      <a:endParaRPr/>
                    </a:p>
                  </a:txBody>
                  <a:tcPr marT="106675" marB="106675" marR="76200" marL="76200" anchor="ctr"/>
                </a:tc>
                <a:tc>
                  <a:txBody>
                    <a:bodyPr/>
                    <a:lstStyle/>
                    <a:p>
                      <a:pPr indent="0" lvl="0" marL="0" marR="0" rtl="0" algn="l">
                        <a:lnSpc>
                          <a:spcPct val="100000"/>
                        </a:lnSpc>
                        <a:spcBef>
                          <a:spcPts val="0"/>
                        </a:spcBef>
                        <a:spcAft>
                          <a:spcPts val="0"/>
                        </a:spcAft>
                        <a:buNone/>
                      </a:pPr>
                      <a:r>
                        <a:rPr b="0" lang="en-GB" sz="1250" u="none" cap="none" strike="noStrike"/>
                        <a:t>OSI developed model then protocol.</a:t>
                      </a:r>
                      <a:endParaRPr/>
                    </a:p>
                  </a:txBody>
                  <a:tcPr marT="106675" marB="106675" marR="76200" marL="76200" anchor="ctr"/>
                </a:tc>
              </a:tr>
              <a:tr h="678225">
                <a:tc>
                  <a:txBody>
                    <a:bodyPr/>
                    <a:lstStyle/>
                    <a:p>
                      <a:pPr indent="0" lvl="0" marL="0" marR="0" rtl="0" algn="l">
                        <a:lnSpc>
                          <a:spcPct val="100000"/>
                        </a:lnSpc>
                        <a:spcBef>
                          <a:spcPts val="0"/>
                        </a:spcBef>
                        <a:spcAft>
                          <a:spcPts val="0"/>
                        </a:spcAft>
                        <a:buNone/>
                      </a:pPr>
                      <a:r>
                        <a:rPr b="0" lang="en-GB" sz="1250" u="none" cap="none" strike="noStrike"/>
                        <a:t>Transport layer in TCP/IP does not provide assurance delivery of packets.</a:t>
                      </a:r>
                      <a:endParaRPr/>
                    </a:p>
                  </a:txBody>
                  <a:tcPr marT="106675" marB="106675" marR="76200" marL="76200" anchor="ctr"/>
                </a:tc>
                <a:tc>
                  <a:txBody>
                    <a:bodyPr/>
                    <a:lstStyle/>
                    <a:p>
                      <a:pPr indent="0" lvl="0" marL="0" marR="0" rtl="0" algn="l">
                        <a:lnSpc>
                          <a:spcPct val="100000"/>
                        </a:lnSpc>
                        <a:spcBef>
                          <a:spcPts val="0"/>
                        </a:spcBef>
                        <a:spcAft>
                          <a:spcPts val="0"/>
                        </a:spcAft>
                        <a:buNone/>
                      </a:pPr>
                      <a:r>
                        <a:rPr b="0" lang="en-GB" sz="1250" u="none" cap="none" strike="noStrike"/>
                        <a:t>In OSI model, transport layer provides assurance delivery of packets.</a:t>
                      </a:r>
                      <a:endParaRPr/>
                    </a:p>
                  </a:txBody>
                  <a:tcPr marT="106675" marB="106675" marR="76200" marL="76200" anchor="ctr"/>
                </a:tc>
              </a:tr>
              <a:tr h="678225">
                <a:tc>
                  <a:txBody>
                    <a:bodyPr/>
                    <a:lstStyle/>
                    <a:p>
                      <a:pPr indent="0" lvl="0" marL="0" marR="0" rtl="0" algn="l">
                        <a:lnSpc>
                          <a:spcPct val="100000"/>
                        </a:lnSpc>
                        <a:spcBef>
                          <a:spcPts val="0"/>
                        </a:spcBef>
                        <a:spcAft>
                          <a:spcPts val="0"/>
                        </a:spcAft>
                        <a:buNone/>
                      </a:pPr>
                      <a:r>
                        <a:rPr b="0" lang="en-GB" sz="1250" u="none" cap="none" strike="noStrike"/>
                        <a:t>TCP/IP model network layer only provides connection less services.</a:t>
                      </a:r>
                      <a:endParaRPr/>
                    </a:p>
                  </a:txBody>
                  <a:tcPr marT="106675" marB="106675" marR="76200" marL="76200" anchor="ctr"/>
                </a:tc>
                <a:tc>
                  <a:txBody>
                    <a:bodyPr/>
                    <a:lstStyle/>
                    <a:p>
                      <a:pPr indent="0" lvl="0" marL="0" marR="0" rtl="0" algn="l">
                        <a:lnSpc>
                          <a:spcPct val="100000"/>
                        </a:lnSpc>
                        <a:spcBef>
                          <a:spcPts val="0"/>
                        </a:spcBef>
                        <a:spcAft>
                          <a:spcPts val="0"/>
                        </a:spcAft>
                        <a:buNone/>
                      </a:pPr>
                      <a:r>
                        <a:rPr b="0" lang="en-GB" sz="1250" u="none" cap="none" strike="noStrike"/>
                        <a:t>Connection less and connection oriented both services are provided by network layer in OSI model.</a:t>
                      </a:r>
                      <a:endParaRPr/>
                    </a:p>
                  </a:txBody>
                  <a:tcPr marT="106675" marB="106675" marR="76200" marL="76200" anchor="ctr"/>
                </a:tc>
              </a:tr>
              <a:tr h="678225">
                <a:tc>
                  <a:txBody>
                    <a:bodyPr/>
                    <a:lstStyle/>
                    <a:p>
                      <a:pPr indent="0" lvl="0" marL="0" marR="0" rtl="0" algn="l">
                        <a:lnSpc>
                          <a:spcPct val="100000"/>
                        </a:lnSpc>
                        <a:spcBef>
                          <a:spcPts val="0"/>
                        </a:spcBef>
                        <a:spcAft>
                          <a:spcPts val="0"/>
                        </a:spcAft>
                        <a:buNone/>
                      </a:pPr>
                      <a:r>
                        <a:rPr b="0" lang="en-GB" sz="1250" u="none" cap="none" strike="noStrike"/>
                        <a:t>Protocols cannot be replaced easily in TCP/IP model.</a:t>
                      </a:r>
                      <a:endParaRPr/>
                    </a:p>
                  </a:txBody>
                  <a:tcPr marT="106675" marB="106675" marR="76200" marL="76200" anchor="ctr"/>
                </a:tc>
                <a:tc>
                  <a:txBody>
                    <a:bodyPr/>
                    <a:lstStyle/>
                    <a:p>
                      <a:pPr indent="0" lvl="0" marL="0" marR="0" rtl="0" algn="l">
                        <a:lnSpc>
                          <a:spcPct val="100000"/>
                        </a:lnSpc>
                        <a:spcBef>
                          <a:spcPts val="0"/>
                        </a:spcBef>
                        <a:spcAft>
                          <a:spcPts val="0"/>
                        </a:spcAft>
                        <a:buNone/>
                      </a:pPr>
                      <a:r>
                        <a:rPr b="0" lang="en-GB" sz="1250" u="none" cap="none" strike="noStrike"/>
                        <a:t>While in OSI model, Protocols are better covered and is easy to replace with the change in technology.</a:t>
                      </a:r>
                      <a:endParaRPr/>
                    </a:p>
                  </a:txBody>
                  <a:tcPr marT="106675" marB="106675" marR="76200" marL="76200" anchor="ct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t/>
            </a:r>
            <a:endParaRPr/>
          </a:p>
        </p:txBody>
      </p:sp>
      <p:sp>
        <p:nvSpPr>
          <p:cNvPr id="296" name="Google Shape;296;p4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10000"/>
          </a:bodyPr>
          <a:lstStyle/>
          <a:p>
            <a:pPr indent="-342900" lvl="0" marL="457200" rtl="0" algn="l">
              <a:lnSpc>
                <a:spcPct val="90000"/>
              </a:lnSpc>
              <a:spcBef>
                <a:spcPts val="1000"/>
              </a:spcBef>
              <a:spcAft>
                <a:spcPts val="0"/>
              </a:spcAft>
              <a:buSzPct val="69498"/>
              <a:buChar char="•"/>
            </a:pPr>
            <a:r>
              <a:rPr lang="en-GB"/>
              <a:t>The first layer is the Process layer on the behalf of the sender and Network Access layer on the behalf of the receiver. During this article, we will be talking on the behalf of the receiver.</a:t>
            </a:r>
            <a:endParaRPr/>
          </a:p>
          <a:p>
            <a:pPr indent="-342900" lvl="0" marL="457200" rtl="0" algn="l">
              <a:lnSpc>
                <a:spcPct val="90000"/>
              </a:lnSpc>
              <a:spcBef>
                <a:spcPts val="1000"/>
              </a:spcBef>
              <a:spcAft>
                <a:spcPts val="0"/>
              </a:spcAft>
              <a:buSzPct val="69498"/>
              <a:buChar char="•"/>
            </a:pPr>
            <a:r>
              <a:rPr b="1" lang="en-GB"/>
              <a:t>1. Network Access Layer –</a:t>
            </a:r>
            <a:endParaRPr/>
          </a:p>
          <a:p>
            <a:pPr indent="-342900" lvl="0" marL="457200" rtl="0" algn="l">
              <a:lnSpc>
                <a:spcPct val="90000"/>
              </a:lnSpc>
              <a:spcBef>
                <a:spcPts val="1000"/>
              </a:spcBef>
              <a:spcAft>
                <a:spcPts val="0"/>
              </a:spcAft>
              <a:buSzPct val="69498"/>
              <a:buChar char="•"/>
            </a:pPr>
            <a:r>
              <a:rPr lang="en-GB"/>
              <a:t>This layer corresponds to the combination of Data Link Layer and Physical Layer of the OSI model. It looks out for hardware addressing and the protocols present in this layer allows for the physical transmission of data.</a:t>
            </a:r>
            <a:br>
              <a:rPr lang="en-GB"/>
            </a:br>
            <a:r>
              <a:rPr lang="en-GB"/>
              <a:t>We just talked about ARP being a protocol of Internet layer, but there is a conflict about declaring it as a protocol of Internet Layer or Network access layer. It is described as residing in layer 3, being encapsulated by layer 2 protocols.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t/>
            </a:r>
            <a:endParaRPr/>
          </a:p>
        </p:txBody>
      </p:sp>
      <p:sp>
        <p:nvSpPr>
          <p:cNvPr id="302" name="Google Shape;302;p4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70000" lnSpcReduction="20000"/>
          </a:bodyPr>
          <a:lstStyle/>
          <a:p>
            <a:pPr indent="-342900" lvl="0" marL="457200" rtl="0" algn="l">
              <a:lnSpc>
                <a:spcPct val="90000"/>
              </a:lnSpc>
              <a:spcBef>
                <a:spcPts val="1000"/>
              </a:spcBef>
              <a:spcAft>
                <a:spcPts val="0"/>
              </a:spcAft>
              <a:buSzPct val="91836"/>
              <a:buChar char="•"/>
            </a:pPr>
            <a:r>
              <a:rPr b="1" lang="en-GB"/>
              <a:t>2. Internet Layer –</a:t>
            </a:r>
            <a:endParaRPr/>
          </a:p>
          <a:p>
            <a:pPr indent="-342900" lvl="0" marL="457200" rtl="0" algn="l">
              <a:lnSpc>
                <a:spcPct val="90000"/>
              </a:lnSpc>
              <a:spcBef>
                <a:spcPts val="1000"/>
              </a:spcBef>
              <a:spcAft>
                <a:spcPts val="0"/>
              </a:spcAft>
              <a:buSzPct val="91836"/>
              <a:buChar char="•"/>
            </a:pPr>
            <a:r>
              <a:rPr lang="en-GB"/>
              <a:t>This layer parallels the functions of OSI’s Network layer. It defines the protocols which are responsible for logical transmission of data over the entire network. The main protocols residing at this layer are :</a:t>
            </a:r>
            <a:endParaRPr/>
          </a:p>
          <a:p>
            <a:pPr indent="-342900" lvl="0" marL="457200" rtl="0" algn="l">
              <a:lnSpc>
                <a:spcPct val="90000"/>
              </a:lnSpc>
              <a:spcBef>
                <a:spcPts val="1000"/>
              </a:spcBef>
              <a:spcAft>
                <a:spcPts val="0"/>
              </a:spcAft>
              <a:buSzPct val="91836"/>
              <a:buChar char="•"/>
            </a:pPr>
            <a:r>
              <a:rPr b="1" lang="en-GB"/>
              <a:t>IP –</a:t>
            </a:r>
            <a:r>
              <a:rPr lang="en-GB"/>
              <a:t> stands for Internet Protocol and it is responsible for delivering packets from the source host to the destination host by looking at the IP addresses in the packet headers. IP has 2 versions:</a:t>
            </a:r>
            <a:br>
              <a:rPr lang="en-GB"/>
            </a:br>
            <a:r>
              <a:rPr lang="en-GB"/>
              <a:t>IPv4 and IPv6. IPv4 is the one that most of the websites are using currently. But IPv6 is growing as the number of IPv4 addresses are limited in number when compared to the number of users.</a:t>
            </a:r>
            <a:endParaRPr/>
          </a:p>
          <a:p>
            <a:pPr indent="-342900" lvl="0" marL="457200" rtl="0" algn="l">
              <a:lnSpc>
                <a:spcPct val="90000"/>
              </a:lnSpc>
              <a:spcBef>
                <a:spcPts val="1000"/>
              </a:spcBef>
              <a:spcAft>
                <a:spcPts val="0"/>
              </a:spcAft>
              <a:buSzPct val="91836"/>
              <a:buChar char="•"/>
            </a:pPr>
            <a:r>
              <a:rPr b="1" lang="en-GB"/>
              <a:t>ICMP –</a:t>
            </a:r>
            <a:r>
              <a:rPr lang="en-GB"/>
              <a:t> stands for Internet Control Message Protocol. It is encapsulated within IP datagrams and is responsible for providing hosts with information about network problems.</a:t>
            </a:r>
            <a:endParaRPr/>
          </a:p>
          <a:p>
            <a:pPr indent="-342900" lvl="0" marL="457200" rtl="0" algn="l">
              <a:lnSpc>
                <a:spcPct val="90000"/>
              </a:lnSpc>
              <a:spcBef>
                <a:spcPts val="1000"/>
              </a:spcBef>
              <a:spcAft>
                <a:spcPts val="0"/>
              </a:spcAft>
              <a:buSzPct val="91836"/>
              <a:buChar char="•"/>
            </a:pPr>
            <a:r>
              <a:rPr b="1" lang="en-GB"/>
              <a:t>ARP –</a:t>
            </a:r>
            <a:r>
              <a:rPr lang="en-GB"/>
              <a:t> stands for Address Resolution Protocol. Its job is to find the hardware address of a host from a known IP address. ARP has several types: Reverse ARP, Proxy ARP, Gratuitous ARP and Inverse ARP.</a:t>
            </a:r>
            <a:endParaRPr/>
          </a:p>
          <a:p>
            <a:pPr indent="-228600" lvl="0" marL="457200" rtl="0" algn="l">
              <a:lnSpc>
                <a:spcPct val="90000"/>
              </a:lnSpc>
              <a:spcBef>
                <a:spcPts val="1000"/>
              </a:spcBef>
              <a:spcAft>
                <a:spcPts val="0"/>
              </a:spcAft>
              <a:buClr>
                <a:schemeClr val="dk1"/>
              </a:buClr>
              <a:buSzPct val="91836"/>
              <a:buNone/>
            </a:pPr>
            <a:r>
              <a:t/>
            </a:r>
            <a:endParaRPr/>
          </a:p>
          <a:p>
            <a:pPr indent="-228600" lvl="0" marL="457200" rtl="0" algn="l">
              <a:lnSpc>
                <a:spcPct val="90000"/>
              </a:lnSpc>
              <a:spcBef>
                <a:spcPts val="1000"/>
              </a:spcBef>
              <a:spcAft>
                <a:spcPts val="0"/>
              </a:spcAft>
              <a:buClr>
                <a:schemeClr val="dk1"/>
              </a:buClr>
              <a:buSzPct val="91836"/>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t/>
            </a:r>
            <a:endParaRPr/>
          </a:p>
        </p:txBody>
      </p:sp>
      <p:sp>
        <p:nvSpPr>
          <p:cNvPr id="308" name="Google Shape;308;p4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77500" lnSpcReduction="20000"/>
          </a:bodyPr>
          <a:lstStyle/>
          <a:p>
            <a:pPr indent="-342900" lvl="0" marL="457200" rtl="0" algn="l">
              <a:lnSpc>
                <a:spcPct val="90000"/>
              </a:lnSpc>
              <a:spcBef>
                <a:spcPts val="1000"/>
              </a:spcBef>
              <a:spcAft>
                <a:spcPts val="0"/>
              </a:spcAft>
              <a:buSzPct val="82949"/>
              <a:buChar char="•"/>
            </a:pPr>
            <a:r>
              <a:rPr b="1" lang="en-GB"/>
              <a:t>3. Host-to-Host Layer –</a:t>
            </a:r>
            <a:endParaRPr/>
          </a:p>
          <a:p>
            <a:pPr indent="-342900" lvl="0" marL="457200" rtl="0" algn="l">
              <a:lnSpc>
                <a:spcPct val="90000"/>
              </a:lnSpc>
              <a:spcBef>
                <a:spcPts val="1000"/>
              </a:spcBef>
              <a:spcAft>
                <a:spcPts val="0"/>
              </a:spcAft>
              <a:buSzPct val="82949"/>
              <a:buChar char="•"/>
            </a:pPr>
            <a:r>
              <a:rPr lang="en-GB"/>
              <a:t>This layer is analogous to the transport layer of the OSI model. It is responsible for end-to-end communication and error-free delivery of data. It shields the upper-layer applications from the complexities of data. The two main protocols present in this layer are :</a:t>
            </a:r>
            <a:endParaRPr/>
          </a:p>
          <a:p>
            <a:pPr indent="-342900" lvl="0" marL="457200" rtl="0" algn="l">
              <a:lnSpc>
                <a:spcPct val="90000"/>
              </a:lnSpc>
              <a:spcBef>
                <a:spcPts val="1000"/>
              </a:spcBef>
              <a:spcAft>
                <a:spcPts val="0"/>
              </a:spcAft>
              <a:buSzPct val="82949"/>
              <a:buChar char="•"/>
            </a:pPr>
            <a:r>
              <a:rPr b="1" lang="en-GB"/>
              <a:t>Transmission Control Protocol (TCP) –</a:t>
            </a:r>
            <a:r>
              <a:rPr lang="en-GB"/>
              <a:t> It is known to provide reliable and error-free communication between end systems. It performs sequencing and segmentation of data. It also has acknowledgment feature and controls the flow of the data through flow control mechanism. It is a very effective protocol but has a lot of overhead due to such features. Increased overhead leads to increased cost.</a:t>
            </a:r>
            <a:endParaRPr/>
          </a:p>
          <a:p>
            <a:pPr indent="-342900" lvl="0" marL="457200" rtl="0" algn="l">
              <a:lnSpc>
                <a:spcPct val="90000"/>
              </a:lnSpc>
              <a:spcBef>
                <a:spcPts val="1000"/>
              </a:spcBef>
              <a:spcAft>
                <a:spcPts val="0"/>
              </a:spcAft>
              <a:buSzPct val="82949"/>
              <a:buChar char="•"/>
            </a:pPr>
            <a:r>
              <a:rPr b="1" lang="en-GB"/>
              <a:t>User Datagram Protocol (UDP) –</a:t>
            </a:r>
            <a:r>
              <a:rPr lang="en-GB"/>
              <a:t> On the other hand does not provide any such features. It is the go-to protocol if your application does not require reliable transport as it is very cost-effective. Unlike TCP, which is connection-oriented protocol, UDP is connectionless.</a:t>
            </a:r>
            <a:endParaRPr/>
          </a:p>
          <a:p>
            <a:pPr indent="-228600" lvl="0" marL="457200" rtl="0" algn="l">
              <a:lnSpc>
                <a:spcPct val="90000"/>
              </a:lnSpc>
              <a:spcBef>
                <a:spcPts val="1000"/>
              </a:spcBef>
              <a:spcAft>
                <a:spcPts val="0"/>
              </a:spcAft>
              <a:buClr>
                <a:schemeClr val="dk1"/>
              </a:buClr>
              <a:buSzPct val="82949"/>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t/>
            </a:r>
            <a:endParaRPr/>
          </a:p>
        </p:txBody>
      </p:sp>
      <p:sp>
        <p:nvSpPr>
          <p:cNvPr id="314" name="Google Shape;314;p4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62500" lnSpcReduction="20000"/>
          </a:bodyPr>
          <a:lstStyle/>
          <a:p>
            <a:pPr indent="-342900" lvl="0" marL="457200" rtl="0" algn="l">
              <a:lnSpc>
                <a:spcPct val="90000"/>
              </a:lnSpc>
              <a:spcBef>
                <a:spcPts val="1000"/>
              </a:spcBef>
              <a:spcAft>
                <a:spcPts val="0"/>
              </a:spcAft>
              <a:buSzPct val="102857"/>
              <a:buChar char="•"/>
            </a:pPr>
            <a:r>
              <a:rPr b="1" lang="en-GB"/>
              <a:t>4. Application Layer –</a:t>
            </a:r>
            <a:endParaRPr/>
          </a:p>
          <a:p>
            <a:pPr indent="-342900" lvl="0" marL="457200" rtl="0" algn="l">
              <a:lnSpc>
                <a:spcPct val="90000"/>
              </a:lnSpc>
              <a:spcBef>
                <a:spcPts val="1000"/>
              </a:spcBef>
              <a:spcAft>
                <a:spcPts val="0"/>
              </a:spcAft>
              <a:buSzPct val="102857"/>
              <a:buChar char="•"/>
            </a:pPr>
            <a:r>
              <a:rPr lang="en-GB"/>
              <a:t>This layer performs the functions of top three layers of the OSI model: Application, Presentation and Session Layer. It is responsible for node-to-node communication and controls user-interface specifications. Some of the protocols present in this layer are: HTTP, HTTPS, FTP, TFTP, Telnet, SSH, SMTP, SNMP, NTP, DNS, DHCP, NFS, X Window, LPD. </a:t>
            </a:r>
            <a:endParaRPr/>
          </a:p>
          <a:p>
            <a:pPr indent="-342900" lvl="0" marL="457200" rtl="0" algn="l">
              <a:lnSpc>
                <a:spcPct val="90000"/>
              </a:lnSpc>
              <a:spcBef>
                <a:spcPts val="1000"/>
              </a:spcBef>
              <a:spcAft>
                <a:spcPts val="0"/>
              </a:spcAft>
              <a:buSzPct val="102857"/>
              <a:buChar char="•"/>
            </a:pPr>
            <a:r>
              <a:rPr b="1" lang="en-GB"/>
              <a:t>HTTP and HTTPS –</a:t>
            </a:r>
            <a:r>
              <a:rPr lang="en-GB"/>
              <a:t> HTTP stands for Hypertext transfer protocol. It is used by the World Wide Web to manage communications between web browsers and servers. HTTPS stands for HTTP-Secure. It is a combination of HTTP with SSL(Secure Socket Layer). It is efficient in cases where the browser need to fill out forms, sign in, authenticate and carry out bank transactions.</a:t>
            </a:r>
            <a:endParaRPr/>
          </a:p>
          <a:p>
            <a:pPr indent="-342900" lvl="0" marL="457200" rtl="0" algn="l">
              <a:lnSpc>
                <a:spcPct val="90000"/>
              </a:lnSpc>
              <a:spcBef>
                <a:spcPts val="1000"/>
              </a:spcBef>
              <a:spcAft>
                <a:spcPts val="0"/>
              </a:spcAft>
              <a:buSzPct val="102857"/>
              <a:buChar char="•"/>
            </a:pPr>
            <a:r>
              <a:rPr b="1" lang="en-GB"/>
              <a:t>SSH –</a:t>
            </a:r>
            <a:r>
              <a:rPr lang="en-GB"/>
              <a:t> SSH stands for Secure Shell. It is a terminal emulations software similar to Telnet. The reason SSH is more preferred is because of its ability to maintain the encrypted connection. It sets up a secure session over a TCP/IP connection.</a:t>
            </a:r>
            <a:endParaRPr/>
          </a:p>
          <a:p>
            <a:pPr indent="-342900" lvl="0" marL="457200" rtl="0" algn="l">
              <a:lnSpc>
                <a:spcPct val="90000"/>
              </a:lnSpc>
              <a:spcBef>
                <a:spcPts val="1000"/>
              </a:spcBef>
              <a:spcAft>
                <a:spcPts val="0"/>
              </a:spcAft>
              <a:buSzPct val="102857"/>
              <a:buChar char="•"/>
            </a:pPr>
            <a:r>
              <a:rPr b="1" lang="en-GB"/>
              <a:t>NTP –</a:t>
            </a:r>
            <a:r>
              <a:rPr lang="en-GB"/>
              <a:t> NTP stands for Network Time Protocol. It is used to synchronize the clocks on our computer to one standard time source. It is very useful in situations like bank transactions. Assume the following situation without the presence of NTP. Suppose you carry out a transaction, where your computer reads the time at 2:30 PM while the server records it at 2:28 PM. The server can crash very badly if it’s out of sync.</a:t>
            </a:r>
            <a:endParaRPr/>
          </a:p>
          <a:p>
            <a:pPr indent="-228600" lvl="0" marL="457200" rtl="0" algn="l">
              <a:lnSpc>
                <a:spcPct val="90000"/>
              </a:lnSpc>
              <a:spcBef>
                <a:spcPts val="1000"/>
              </a:spcBef>
              <a:spcAft>
                <a:spcPts val="0"/>
              </a:spcAft>
              <a:buClr>
                <a:schemeClr val="dk1"/>
              </a:buClr>
              <a:buSzPct val="102857"/>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pic>
        <p:nvPicPr>
          <p:cNvPr id="320" name="Google Shape;320;p47"/>
          <p:cNvPicPr preferRelativeResize="0"/>
          <p:nvPr>
            <p:ph idx="1" type="body"/>
          </p:nvPr>
        </p:nvPicPr>
        <p:blipFill rotWithShape="1">
          <a:blip r:embed="rId3">
            <a:alphaModFix/>
          </a:blip>
          <a:srcRect b="0" l="0" r="0" t="0"/>
          <a:stretch/>
        </p:blipFill>
        <p:spPr>
          <a:xfrm>
            <a:off x="1099751" y="0"/>
            <a:ext cx="9452919" cy="680052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4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t/>
            </a:r>
            <a:endParaRPr/>
          </a:p>
        </p:txBody>
      </p:sp>
      <p:sp>
        <p:nvSpPr>
          <p:cNvPr id="326" name="Google Shape;326;p48"/>
          <p:cNvSpPr/>
          <p:nvPr/>
        </p:nvSpPr>
        <p:spPr>
          <a:xfrm>
            <a:off x="463732" y="2195321"/>
            <a:ext cx="6570710" cy="2885369"/>
          </a:xfrm>
          <a:prstGeom prst="rect">
            <a:avLst/>
          </a:prstGeom>
          <a:solidFill>
            <a:srgbClr val="FFFFFF"/>
          </a:solidFill>
          <a:ln>
            <a:noFill/>
          </a:ln>
        </p:spPr>
        <p:txBody>
          <a:bodyPr anchorCtr="0" anchor="ctr" bIns="114250" lIns="0" spcFirstLastPara="1" rIns="0" wrap="square" tIns="0">
            <a:noAutofit/>
          </a:bodyPr>
          <a:lstStyle/>
          <a:p>
            <a:pPr indent="0" lvl="0" marL="0" marR="0" rtl="0" algn="l">
              <a:lnSpc>
                <a:spcPct val="100000"/>
              </a:lnSpc>
              <a:spcBef>
                <a:spcPts val="0"/>
              </a:spcBef>
              <a:spcAft>
                <a:spcPts val="0"/>
              </a:spcAft>
              <a:buNone/>
            </a:pPr>
            <a:r>
              <a:rPr b="0" i="0" lang="en-GB" sz="18000" u="none" cap="none" strike="noStrike">
                <a:solidFill>
                  <a:srgbClr val="273239"/>
                </a:solidFill>
                <a:latin typeface="Arial"/>
                <a:ea typeface="Arial"/>
                <a:cs typeface="Arial"/>
                <a:sym typeface="Arial"/>
              </a:rPr>
              <a:t> </a:t>
            </a:r>
            <a:r>
              <a:rPr b="0" i="0" lang="en-GB" sz="1200" u="none" cap="none" strike="noStrike">
                <a:solidFill>
                  <a:srgbClr val="273239"/>
                </a:solidFill>
                <a:latin typeface="Arial"/>
                <a:ea typeface="Arial"/>
                <a:cs typeface="Arial"/>
                <a:sym typeface="Arial"/>
              </a:rPr>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Tasks involved in sending  letter</a:t>
            </a:r>
            <a:endParaRPr/>
          </a:p>
        </p:txBody>
      </p:sp>
      <p:pic>
        <p:nvPicPr>
          <p:cNvPr id="110" name="Google Shape;110;p16"/>
          <p:cNvPicPr preferRelativeResize="0"/>
          <p:nvPr>
            <p:ph idx="1" type="body"/>
          </p:nvPr>
        </p:nvPicPr>
        <p:blipFill rotWithShape="1">
          <a:blip r:embed="rId3">
            <a:alphaModFix/>
          </a:blip>
          <a:srcRect b="0" l="0" r="0" t="0"/>
          <a:stretch/>
        </p:blipFill>
        <p:spPr>
          <a:xfrm>
            <a:off x="2003367" y="1242754"/>
            <a:ext cx="7431577" cy="561524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4" name="Shape 114"/>
        <p:cNvGrpSpPr/>
        <p:nvPr/>
      </p:nvGrpSpPr>
      <p:grpSpPr>
        <a:xfrm>
          <a:off x="0" y="0"/>
          <a:ext cx="0" cy="0"/>
          <a:chOff x="0" y="0"/>
          <a:chExt cx="0" cy="0"/>
        </a:xfrm>
      </p:grpSpPr>
      <p:sp>
        <p:nvSpPr>
          <p:cNvPr id="115" name="Google Shape;115;p17"/>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6" name="Google Shape;116;p17"/>
          <p:cNvSpPr txBox="1"/>
          <p:nvPr>
            <p:ph type="title"/>
          </p:nvPr>
        </p:nvSpPr>
        <p:spPr>
          <a:xfrm>
            <a:off x="420758" y="1679713"/>
            <a:ext cx="3981854" cy="221651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GB"/>
              <a:t>1. Physical Layer (Layer 1)</a:t>
            </a:r>
            <a:br>
              <a:rPr b="1" lang="en-GB"/>
            </a:br>
            <a:endParaRPr/>
          </a:p>
        </p:txBody>
      </p:sp>
      <p:sp>
        <p:nvSpPr>
          <p:cNvPr id="117" name="Google Shape;117;p17"/>
          <p:cNvSpPr/>
          <p:nvPr/>
        </p:nvSpPr>
        <p:spPr>
          <a:xfrm rot="6269068">
            <a:off x="8717845" y="3339275"/>
            <a:ext cx="2987899" cy="2987899"/>
          </a:xfrm>
          <a:prstGeom prst="arc">
            <a:avLst>
              <a:gd fmla="val 14441841"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pic>
        <p:nvPicPr>
          <p:cNvPr descr="Icon&#10;&#10;Description automatically generated" id="118" name="Google Shape;118;p17"/>
          <p:cNvPicPr preferRelativeResize="0"/>
          <p:nvPr/>
        </p:nvPicPr>
        <p:blipFill rotWithShape="1">
          <a:blip r:embed="rId3">
            <a:alphaModFix/>
          </a:blip>
          <a:srcRect b="0" l="0" r="0" t="0"/>
          <a:stretch/>
        </p:blipFill>
        <p:spPr>
          <a:xfrm>
            <a:off x="659914" y="0"/>
            <a:ext cx="10872172" cy="1679713"/>
          </a:xfrm>
          <a:custGeom>
            <a:rect b="b" l="l" r="r" t="t"/>
            <a:pathLst>
              <a:path extrusionOk="0" h="2957472" w="10580201">
                <a:moveTo>
                  <a:pt x="88961" y="0"/>
                </a:moveTo>
                <a:lnTo>
                  <a:pt x="10491240" y="0"/>
                </a:lnTo>
                <a:cubicBezTo>
                  <a:pt x="10540372" y="0"/>
                  <a:pt x="10580201" y="39829"/>
                  <a:pt x="10580201" y="88961"/>
                </a:cubicBezTo>
                <a:lnTo>
                  <a:pt x="10580201" y="2868511"/>
                </a:lnTo>
                <a:cubicBezTo>
                  <a:pt x="10580201" y="2917643"/>
                  <a:pt x="10540372" y="2957472"/>
                  <a:pt x="10491240" y="2957472"/>
                </a:cubicBezTo>
                <a:lnTo>
                  <a:pt x="88961" y="2957472"/>
                </a:lnTo>
                <a:cubicBezTo>
                  <a:pt x="39829" y="2957472"/>
                  <a:pt x="0" y="2917643"/>
                  <a:pt x="0" y="2868511"/>
                </a:cubicBezTo>
                <a:lnTo>
                  <a:pt x="0" y="88961"/>
                </a:lnTo>
                <a:cubicBezTo>
                  <a:pt x="0" y="39829"/>
                  <a:pt x="39829" y="0"/>
                  <a:pt x="88961" y="0"/>
                </a:cubicBezTo>
                <a:close/>
              </a:path>
            </a:pathLst>
          </a:custGeom>
          <a:noFill/>
          <a:ln>
            <a:noFill/>
          </a:ln>
        </p:spPr>
      </p:pic>
      <p:sp>
        <p:nvSpPr>
          <p:cNvPr id="119" name="Google Shape;119;p17"/>
          <p:cNvSpPr txBox="1"/>
          <p:nvPr>
            <p:ph idx="1" type="body"/>
          </p:nvPr>
        </p:nvSpPr>
        <p:spPr>
          <a:xfrm>
            <a:off x="3731112" y="1418318"/>
            <a:ext cx="8040130" cy="5439681"/>
          </a:xfrm>
          <a:prstGeom prst="rect">
            <a:avLst/>
          </a:prstGeom>
          <a:noFill/>
          <a:ln>
            <a:noFill/>
          </a:ln>
        </p:spPr>
        <p:txBody>
          <a:bodyPr anchorCtr="0" anchor="t" bIns="45700" lIns="91425" spcFirstLastPara="1" rIns="91425" wrap="square" tIns="45700">
            <a:normAutofit/>
          </a:bodyPr>
          <a:lstStyle/>
          <a:p>
            <a:pPr indent="-228600" lvl="1" marL="685800" rtl="0" algn="l">
              <a:lnSpc>
                <a:spcPct val="90000"/>
              </a:lnSpc>
              <a:spcBef>
                <a:spcPts val="0"/>
              </a:spcBef>
              <a:spcAft>
                <a:spcPts val="0"/>
              </a:spcAft>
              <a:buClr>
                <a:schemeClr val="dk1"/>
              </a:buClr>
              <a:buSzPts val="2800"/>
              <a:buChar char="•"/>
            </a:pPr>
            <a:r>
              <a:rPr lang="en-GB" sz="2800"/>
              <a:t>The lowest layer of the OSI </a:t>
            </a:r>
            <a:endParaRPr/>
          </a:p>
          <a:p>
            <a:pPr indent="-228600" lvl="1" marL="685800" rtl="0" algn="l">
              <a:lnSpc>
                <a:spcPct val="90000"/>
              </a:lnSpc>
              <a:spcBef>
                <a:spcPts val="500"/>
              </a:spcBef>
              <a:spcAft>
                <a:spcPts val="0"/>
              </a:spcAft>
              <a:buClr>
                <a:schemeClr val="dk1"/>
              </a:buClr>
              <a:buSzPts val="2800"/>
              <a:buChar char="•"/>
            </a:pPr>
            <a:r>
              <a:rPr lang="en-GB" sz="2800"/>
              <a:t>Responsible for the actual physical connection between the devices</a:t>
            </a:r>
            <a:endParaRPr/>
          </a:p>
          <a:p>
            <a:pPr indent="-228600" lvl="1" marL="685800" rtl="0" algn="l">
              <a:lnSpc>
                <a:spcPct val="90000"/>
              </a:lnSpc>
              <a:spcBef>
                <a:spcPts val="500"/>
              </a:spcBef>
              <a:spcAft>
                <a:spcPts val="0"/>
              </a:spcAft>
              <a:buClr>
                <a:schemeClr val="dk1"/>
              </a:buClr>
              <a:buSzPts val="2800"/>
              <a:buChar char="•"/>
            </a:pPr>
            <a:r>
              <a:rPr lang="en-GB" sz="2800"/>
              <a:t>The physical layer contains information in the form of</a:t>
            </a:r>
            <a:r>
              <a:rPr b="1" lang="en-GB" sz="2800"/>
              <a:t> </a:t>
            </a:r>
            <a:r>
              <a:rPr b="1" lang="en-GB" sz="2800">
                <a:highlight>
                  <a:srgbClr val="FF0000"/>
                </a:highlight>
              </a:rPr>
              <a:t>bits</a:t>
            </a:r>
            <a:endParaRPr/>
          </a:p>
          <a:p>
            <a:pPr indent="-228600" lvl="1" marL="685800" rtl="0" algn="l">
              <a:lnSpc>
                <a:spcPct val="90000"/>
              </a:lnSpc>
              <a:spcBef>
                <a:spcPts val="500"/>
              </a:spcBef>
              <a:spcAft>
                <a:spcPts val="0"/>
              </a:spcAft>
              <a:buClr>
                <a:schemeClr val="dk1"/>
              </a:buClr>
              <a:buSzPts val="2800"/>
              <a:buChar char="•"/>
            </a:pPr>
            <a:r>
              <a:rPr lang="en-GB" sz="2800"/>
              <a:t>Responsible for transmitting individual bits from one node to the next</a:t>
            </a:r>
            <a:endParaRPr/>
          </a:p>
          <a:p>
            <a:pPr indent="-228600" lvl="1" marL="685800" rtl="0" algn="l">
              <a:lnSpc>
                <a:spcPct val="90000"/>
              </a:lnSpc>
              <a:spcBef>
                <a:spcPts val="500"/>
              </a:spcBef>
              <a:spcAft>
                <a:spcPts val="0"/>
              </a:spcAft>
              <a:buClr>
                <a:schemeClr val="dk1"/>
              </a:buClr>
              <a:buSzPts val="2800"/>
              <a:buChar char="•"/>
            </a:pPr>
            <a:r>
              <a:rPr lang="en-GB" sz="2800"/>
              <a:t>When receiving data, this layer will get the signal received and convert it into 0s and 1s and send them to the Data Link layer, which will put the frame back together. </a:t>
            </a:r>
            <a:endParaRPr/>
          </a:p>
          <a:p>
            <a:pPr indent="-133350" lvl="1" marL="685800" rtl="0" algn="l">
              <a:lnSpc>
                <a:spcPct val="90000"/>
              </a:lnSpc>
              <a:spcBef>
                <a:spcPts val="500"/>
              </a:spcBef>
              <a:spcAft>
                <a:spcPts val="0"/>
              </a:spcAft>
              <a:buClr>
                <a:schemeClr val="dk1"/>
              </a:buClr>
              <a:buSzPts val="1500"/>
              <a:buNone/>
            </a:pPr>
            <a:r>
              <a:t/>
            </a:r>
            <a:endParaRPr sz="1500"/>
          </a:p>
        </p:txBody>
      </p:sp>
      <p:sp>
        <p:nvSpPr>
          <p:cNvPr id="120" name="Google Shape;120;p17"/>
          <p:cNvSpPr txBox="1"/>
          <p:nvPr/>
        </p:nvSpPr>
        <p:spPr>
          <a:xfrm>
            <a:off x="510139" y="3599848"/>
            <a:ext cx="1291700"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chemeClr val="dk1"/>
                </a:solidFill>
                <a:latin typeface="Calibri"/>
                <a:ea typeface="Calibri"/>
                <a:cs typeface="Calibri"/>
                <a:sym typeface="Calibri"/>
              </a:rPr>
              <a:t>Signal to bit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chemeClr val="dk1"/>
                </a:solidFill>
                <a:latin typeface="Calibri"/>
                <a:ea typeface="Calibri"/>
                <a:cs typeface="Calibri"/>
                <a:sym typeface="Calibri"/>
              </a:rPr>
              <a:t>Bit to signal</a:t>
            </a:r>
            <a:endParaRPr b="0" i="0" sz="1400" u="none" cap="none" strike="noStrike">
              <a:solidFill>
                <a:srgbClr val="000000"/>
              </a:solidFill>
              <a:latin typeface="Arial"/>
              <a:ea typeface="Arial"/>
              <a:cs typeface="Arial"/>
              <a:sym typeface="Arial"/>
            </a:endParaRPr>
          </a:p>
        </p:txBody>
      </p:sp>
      <p:cxnSp>
        <p:nvCxnSpPr>
          <p:cNvPr id="121" name="Google Shape;121;p17"/>
          <p:cNvCxnSpPr/>
          <p:nvPr/>
        </p:nvCxnSpPr>
        <p:spPr>
          <a:xfrm>
            <a:off x="3223977" y="4499693"/>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8"/>
          <p:cNvSpPr txBox="1"/>
          <p:nvPr>
            <p:ph type="title"/>
          </p:nvPr>
        </p:nvSpPr>
        <p:spPr>
          <a:xfrm>
            <a:off x="0" y="0"/>
            <a:ext cx="10515600" cy="830629"/>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GB"/>
              <a:t>The functions of the </a:t>
            </a:r>
            <a:r>
              <a:rPr lang="en-GB">
                <a:highlight>
                  <a:srgbClr val="FF0000"/>
                </a:highlight>
              </a:rPr>
              <a:t>physical layer </a:t>
            </a:r>
            <a:r>
              <a:rPr lang="en-GB"/>
              <a:t>are</a:t>
            </a:r>
            <a:endParaRPr/>
          </a:p>
        </p:txBody>
      </p:sp>
      <p:sp>
        <p:nvSpPr>
          <p:cNvPr id="127" name="Google Shape;127;p18"/>
          <p:cNvSpPr txBox="1"/>
          <p:nvPr>
            <p:ph idx="1" type="body"/>
          </p:nvPr>
        </p:nvSpPr>
        <p:spPr>
          <a:xfrm>
            <a:off x="0" y="830629"/>
            <a:ext cx="12192000" cy="602737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en-GB"/>
              <a:t>Bit synchronization:</a:t>
            </a:r>
            <a:r>
              <a:rPr lang="en-GB"/>
              <a:t> the synchronization of the bits happens by providing a clock. This clock controls both sender and receiver thus providing synchronization at bit level.</a:t>
            </a:r>
            <a:endParaRPr/>
          </a:p>
          <a:p>
            <a:pPr indent="-228600" lvl="0" marL="228600" rtl="0" algn="l">
              <a:lnSpc>
                <a:spcPct val="90000"/>
              </a:lnSpc>
              <a:spcBef>
                <a:spcPts val="1000"/>
              </a:spcBef>
              <a:spcAft>
                <a:spcPts val="0"/>
              </a:spcAft>
              <a:buClr>
                <a:schemeClr val="dk1"/>
              </a:buClr>
              <a:buSzPts val="2800"/>
              <a:buChar char="•"/>
            </a:pPr>
            <a:r>
              <a:rPr b="1" lang="en-GB"/>
              <a:t>Bit rate control:</a:t>
            </a:r>
            <a:r>
              <a:rPr lang="en-GB"/>
              <a:t> The Physical layer also defines the transmission rate i.e. the number of bits sent per second.</a:t>
            </a:r>
            <a:endParaRPr/>
          </a:p>
          <a:p>
            <a:pPr indent="-228600" lvl="0" marL="228600" rtl="0" algn="l">
              <a:lnSpc>
                <a:spcPct val="90000"/>
              </a:lnSpc>
              <a:spcBef>
                <a:spcPts val="1000"/>
              </a:spcBef>
              <a:spcAft>
                <a:spcPts val="0"/>
              </a:spcAft>
              <a:buClr>
                <a:schemeClr val="dk1"/>
              </a:buClr>
              <a:buSzPts val="2800"/>
              <a:buChar char="•"/>
            </a:pPr>
            <a:r>
              <a:rPr b="1" lang="en-GB"/>
              <a:t>Physical topologies:</a:t>
            </a:r>
            <a:r>
              <a:rPr lang="en-GB"/>
              <a:t> Physical layer specifies the way in which the different, devices/nodes are arranged in a network i.e. bus, star or mesh topology.</a:t>
            </a:r>
            <a:endParaRPr/>
          </a:p>
          <a:p>
            <a:pPr indent="-228600" lvl="0" marL="228600" rtl="0" algn="l">
              <a:lnSpc>
                <a:spcPct val="90000"/>
              </a:lnSpc>
              <a:spcBef>
                <a:spcPts val="1000"/>
              </a:spcBef>
              <a:spcAft>
                <a:spcPts val="0"/>
              </a:spcAft>
              <a:buClr>
                <a:schemeClr val="dk1"/>
              </a:buClr>
              <a:buSzPts val="2800"/>
              <a:buChar char="•"/>
            </a:pPr>
            <a:r>
              <a:rPr b="1" lang="en-GB"/>
              <a:t>Transmission mode:</a:t>
            </a:r>
            <a:r>
              <a:rPr lang="en-GB"/>
              <a:t> defines the way in which the data flows between the two connected devices. The various transmission modes possible are: Simplex, half-duplex and full-duplex.</a:t>
            </a:r>
            <a:endParaRPr/>
          </a:p>
          <a:p>
            <a:pPr indent="-228600" lvl="0" marL="228600" rtl="0" algn="l">
              <a:lnSpc>
                <a:spcPct val="90000"/>
              </a:lnSpc>
              <a:spcBef>
                <a:spcPts val="1000"/>
              </a:spcBef>
              <a:spcAft>
                <a:spcPts val="0"/>
              </a:spcAft>
              <a:buClr>
                <a:schemeClr val="dk1"/>
              </a:buClr>
              <a:buSzPts val="2800"/>
              <a:buChar char="•"/>
            </a:pPr>
            <a:r>
              <a:rPr lang="en-GB"/>
              <a:t>* </a:t>
            </a:r>
            <a:r>
              <a:rPr lang="en-GB">
                <a:highlight>
                  <a:srgbClr val="FF0000"/>
                </a:highlight>
              </a:rPr>
              <a:t>Hub, Repeater, Modem, Cables are Physical Layer devices. </a:t>
            </a:r>
            <a:br>
              <a:rPr lang="en-GB">
                <a:highlight>
                  <a:srgbClr val="FF0000"/>
                </a:highlight>
              </a:rPr>
            </a:br>
            <a:r>
              <a:rPr lang="en-GB">
                <a:highlight>
                  <a:srgbClr val="FF0000"/>
                </a:highlight>
              </a:rPr>
              <a:t>** Network Layer, Data Link Layer and Physical Layer are also known as </a:t>
            </a:r>
            <a:r>
              <a:rPr b="1" lang="en-GB">
                <a:highlight>
                  <a:srgbClr val="FF0000"/>
                </a:highlight>
              </a:rPr>
              <a:t>Lower Layers</a:t>
            </a:r>
            <a:r>
              <a:rPr lang="en-GB">
                <a:highlight>
                  <a:srgbClr val="FF0000"/>
                </a:highlight>
              </a:rPr>
              <a:t> or </a:t>
            </a:r>
            <a:r>
              <a:rPr b="1" lang="en-GB">
                <a:highlight>
                  <a:srgbClr val="FF0000"/>
                </a:highlight>
              </a:rPr>
              <a:t>Hardware Layers</a:t>
            </a:r>
            <a:r>
              <a:rPr lang="en-GB">
                <a:highlight>
                  <a:srgbClr val="FF0000"/>
                </a:highlight>
              </a:rPr>
              <a:t>. </a:t>
            </a:r>
            <a:br>
              <a:rPr lang="en-GB"/>
            </a:b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838200" y="365126"/>
            <a:ext cx="10515600" cy="31591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b="1" lang="en-GB"/>
              <a:t>2. Data Link Layer (DLL) (Layer 2) :</a:t>
            </a:r>
            <a:br>
              <a:rPr b="1" lang="en-GB"/>
            </a:br>
            <a:endParaRPr/>
          </a:p>
        </p:txBody>
      </p:sp>
      <p:sp>
        <p:nvSpPr>
          <p:cNvPr id="133" name="Google Shape;133;p19"/>
          <p:cNvSpPr txBox="1"/>
          <p:nvPr>
            <p:ph idx="1" type="body"/>
          </p:nvPr>
        </p:nvSpPr>
        <p:spPr>
          <a:xfrm>
            <a:off x="0" y="681038"/>
            <a:ext cx="12192000" cy="6176962"/>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3200"/>
              <a:buChar char="•"/>
            </a:pPr>
            <a:r>
              <a:rPr lang="en-GB" sz="3200"/>
              <a:t>The data link layer is responsible for the node to node delivery of the message. </a:t>
            </a:r>
            <a:endParaRPr/>
          </a:p>
          <a:p>
            <a:pPr indent="-228600" lvl="0" marL="228600" rtl="0" algn="l">
              <a:lnSpc>
                <a:spcPct val="90000"/>
              </a:lnSpc>
              <a:spcBef>
                <a:spcPts val="1000"/>
              </a:spcBef>
              <a:spcAft>
                <a:spcPts val="0"/>
              </a:spcAft>
              <a:buClr>
                <a:schemeClr val="dk1"/>
              </a:buClr>
              <a:buSzPts val="3200"/>
              <a:buChar char="•"/>
            </a:pPr>
            <a:r>
              <a:rPr lang="en-GB" sz="3200"/>
              <a:t>The main function of this layer is to make sure data transfer is </a:t>
            </a:r>
            <a:r>
              <a:rPr lang="en-GB" sz="3200">
                <a:highlight>
                  <a:srgbClr val="FF0000"/>
                </a:highlight>
              </a:rPr>
              <a:t>error-free </a:t>
            </a:r>
            <a:r>
              <a:rPr lang="en-GB" sz="3200"/>
              <a:t>from one node to another, over the physical layer. </a:t>
            </a:r>
            <a:endParaRPr/>
          </a:p>
          <a:p>
            <a:pPr indent="-228600" lvl="0" marL="228600" rtl="0" algn="l">
              <a:lnSpc>
                <a:spcPct val="90000"/>
              </a:lnSpc>
              <a:spcBef>
                <a:spcPts val="1000"/>
              </a:spcBef>
              <a:spcAft>
                <a:spcPts val="0"/>
              </a:spcAft>
              <a:buClr>
                <a:schemeClr val="dk1"/>
              </a:buClr>
              <a:buSzPts val="3200"/>
              <a:buChar char="•"/>
            </a:pPr>
            <a:r>
              <a:rPr lang="en-GB" sz="3200"/>
              <a:t>When a packet arrives in a network, it is the responsibility of DLL to </a:t>
            </a:r>
            <a:r>
              <a:rPr lang="en-GB" sz="3200">
                <a:highlight>
                  <a:srgbClr val="FF0000"/>
                </a:highlight>
              </a:rPr>
              <a:t>transmit</a:t>
            </a:r>
            <a:r>
              <a:rPr lang="en-GB" sz="3200"/>
              <a:t> it to the Host using its </a:t>
            </a:r>
            <a:r>
              <a:rPr lang="en-GB" sz="3200">
                <a:highlight>
                  <a:srgbClr val="FF0000"/>
                </a:highlight>
              </a:rPr>
              <a:t>MAC address(48 bits)</a:t>
            </a:r>
            <a:r>
              <a:rPr lang="en-GB" sz="3200"/>
              <a:t>. </a:t>
            </a:r>
            <a:br>
              <a:rPr lang="en-GB" sz="3200"/>
            </a:br>
            <a:r>
              <a:rPr lang="en-GB" sz="3200"/>
              <a:t>Data Link Layer is divided into two sub layers :  </a:t>
            </a:r>
            <a:endParaRPr/>
          </a:p>
          <a:p>
            <a:pPr indent="-228600" lvl="0" marL="228600" rtl="0" algn="l">
              <a:lnSpc>
                <a:spcPct val="90000"/>
              </a:lnSpc>
              <a:spcBef>
                <a:spcPts val="1000"/>
              </a:spcBef>
              <a:spcAft>
                <a:spcPts val="0"/>
              </a:spcAft>
              <a:buClr>
                <a:schemeClr val="dk1"/>
              </a:buClr>
              <a:buSzPts val="3200"/>
              <a:buChar char="•"/>
            </a:pPr>
            <a:r>
              <a:rPr lang="en-GB" sz="3200"/>
              <a:t>Logical Link Control (LLC)</a:t>
            </a:r>
            <a:endParaRPr/>
          </a:p>
          <a:p>
            <a:pPr indent="-228600" lvl="0" marL="228600" rtl="0" algn="l">
              <a:lnSpc>
                <a:spcPct val="90000"/>
              </a:lnSpc>
              <a:spcBef>
                <a:spcPts val="1000"/>
              </a:spcBef>
              <a:spcAft>
                <a:spcPts val="0"/>
              </a:spcAft>
              <a:buClr>
                <a:schemeClr val="dk1"/>
              </a:buClr>
              <a:buSzPts val="3200"/>
              <a:buChar char="•"/>
            </a:pPr>
            <a:r>
              <a:rPr lang="en-GB" sz="3200"/>
              <a:t>Media Access Control (MAC)</a:t>
            </a:r>
            <a:br>
              <a:rPr lang="en-GB" sz="3200"/>
            </a:br>
            <a:r>
              <a:rPr lang="en-GB" sz="3200"/>
              <a:t> </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sp>
        <p:nvSpPr>
          <p:cNvPr id="139" name="Google Shape;139;p2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GB"/>
              <a:t>The packet received from Network layer is further divided into frames depending on the frame size of NIC(Network Interface Card). DLL also encapsulates Sender and Receiver’s MAC address in the header. </a:t>
            </a:r>
            <a:endParaRPr/>
          </a:p>
          <a:p>
            <a:pPr indent="-228600" lvl="0" marL="228600" rtl="0" algn="l">
              <a:lnSpc>
                <a:spcPct val="90000"/>
              </a:lnSpc>
              <a:spcBef>
                <a:spcPts val="1000"/>
              </a:spcBef>
              <a:spcAft>
                <a:spcPts val="0"/>
              </a:spcAft>
              <a:buClr>
                <a:schemeClr val="dk1"/>
              </a:buClr>
              <a:buSzPts val="2800"/>
              <a:buChar char="•"/>
            </a:pPr>
            <a:r>
              <a:rPr lang="en-GB"/>
              <a:t>The Receiver’s MAC address is obtained by placing an ARP(Address Resolution Protocol) request onto the wire asking “Who has that IP address?” and the destination host will reply with its MAC address.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838200" y="365125"/>
            <a:ext cx="10515600" cy="549275"/>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GB"/>
              <a:t>The functions of the data Link layer are :  </a:t>
            </a:r>
            <a:br>
              <a:rPr lang="en-GB"/>
            </a:br>
            <a:endParaRPr/>
          </a:p>
        </p:txBody>
      </p:sp>
      <p:sp>
        <p:nvSpPr>
          <p:cNvPr id="145" name="Google Shape;145;p21"/>
          <p:cNvSpPr txBox="1"/>
          <p:nvPr>
            <p:ph idx="1" type="body"/>
          </p:nvPr>
        </p:nvSpPr>
        <p:spPr>
          <a:xfrm>
            <a:off x="0" y="681036"/>
            <a:ext cx="12192000" cy="6176963"/>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dk1"/>
              </a:buClr>
              <a:buSzPct val="100000"/>
              <a:buChar char="•"/>
            </a:pPr>
            <a:r>
              <a:rPr b="1" lang="en-GB">
                <a:solidFill>
                  <a:srgbClr val="FF0000"/>
                </a:solidFill>
              </a:rPr>
              <a:t>Framing:</a:t>
            </a:r>
            <a:r>
              <a:rPr b="1" lang="en-GB"/>
              <a:t> </a:t>
            </a:r>
            <a:r>
              <a:rPr lang="en-GB"/>
              <a:t>Framing is a function of the data link layer. It provides a way for a sender to transmit a set of bits that are meaningful to the receiver. This can be accomplished by attaching special bit patterns to the beginning and end of the frame.</a:t>
            </a:r>
            <a:endParaRPr/>
          </a:p>
          <a:p>
            <a:pPr indent="-228600" lvl="0" marL="228600" rtl="0" algn="l">
              <a:lnSpc>
                <a:spcPct val="90000"/>
              </a:lnSpc>
              <a:spcBef>
                <a:spcPts val="1000"/>
              </a:spcBef>
              <a:spcAft>
                <a:spcPts val="0"/>
              </a:spcAft>
              <a:buClr>
                <a:schemeClr val="dk1"/>
              </a:buClr>
              <a:buSzPct val="100000"/>
              <a:buChar char="•"/>
            </a:pPr>
            <a:r>
              <a:rPr b="1" lang="en-GB"/>
              <a:t>Physical addressing:</a:t>
            </a:r>
            <a:r>
              <a:rPr lang="en-GB"/>
              <a:t> After creating frames, Data link layer adds physical addresses (MAC address) of sender and/or receiver in the header of each frame.</a:t>
            </a:r>
            <a:endParaRPr/>
          </a:p>
          <a:p>
            <a:pPr indent="-228600" lvl="0" marL="228600" rtl="0" algn="l">
              <a:lnSpc>
                <a:spcPct val="90000"/>
              </a:lnSpc>
              <a:spcBef>
                <a:spcPts val="1000"/>
              </a:spcBef>
              <a:spcAft>
                <a:spcPts val="0"/>
              </a:spcAft>
              <a:buClr>
                <a:schemeClr val="dk1"/>
              </a:buClr>
              <a:buSzPct val="100000"/>
              <a:buChar char="•"/>
            </a:pPr>
            <a:r>
              <a:rPr b="1" lang="en-GB"/>
              <a:t>Error control:</a:t>
            </a:r>
            <a:r>
              <a:rPr lang="en-GB"/>
              <a:t> Data link layer provides the mechanism of error control in which it detects and retransmits damaged or lost frames.</a:t>
            </a:r>
            <a:endParaRPr/>
          </a:p>
          <a:p>
            <a:pPr indent="-228600" lvl="0" marL="228600" rtl="0" algn="l">
              <a:lnSpc>
                <a:spcPct val="90000"/>
              </a:lnSpc>
              <a:spcBef>
                <a:spcPts val="1000"/>
              </a:spcBef>
              <a:spcAft>
                <a:spcPts val="0"/>
              </a:spcAft>
              <a:buClr>
                <a:schemeClr val="dk1"/>
              </a:buClr>
              <a:buSzPct val="100000"/>
              <a:buChar char="•"/>
            </a:pPr>
            <a:r>
              <a:rPr b="1" lang="en-GB"/>
              <a:t>Flow Control:</a:t>
            </a:r>
            <a:r>
              <a:rPr lang="en-GB"/>
              <a:t> The data rate must be constant on both sides else the data may get corrupted thus , flow control coordinates that amount of data that can be sent before receiving acknowledgement.</a:t>
            </a:r>
            <a:endParaRPr/>
          </a:p>
          <a:p>
            <a:pPr indent="-228600" lvl="0" marL="228600" rtl="0" algn="l">
              <a:lnSpc>
                <a:spcPct val="90000"/>
              </a:lnSpc>
              <a:spcBef>
                <a:spcPts val="1000"/>
              </a:spcBef>
              <a:spcAft>
                <a:spcPts val="0"/>
              </a:spcAft>
              <a:buClr>
                <a:schemeClr val="dk1"/>
              </a:buClr>
              <a:buSzPct val="100000"/>
              <a:buChar char="•"/>
            </a:pPr>
            <a:r>
              <a:rPr b="1" lang="en-GB"/>
              <a:t>Access control: </a:t>
            </a:r>
            <a:r>
              <a:rPr lang="en-GB"/>
              <a:t>When a single communication channel is shared by multiple devices, MAC sub-layer of data link layer helps to determine which device has control over the channel at a given time.</a:t>
            </a:r>
            <a:endParaRPr/>
          </a:p>
          <a:p>
            <a:pPr indent="-228600" lvl="0" marL="228600" rtl="0" algn="l">
              <a:lnSpc>
                <a:spcPct val="90000"/>
              </a:lnSpc>
              <a:spcBef>
                <a:spcPts val="1000"/>
              </a:spcBef>
              <a:spcAft>
                <a:spcPts val="0"/>
              </a:spcAft>
              <a:buClr>
                <a:schemeClr val="dk1"/>
              </a:buClr>
              <a:buSzPct val="100000"/>
              <a:buChar char="•"/>
            </a:pPr>
            <a:r>
              <a:rPr i="1" lang="en-GB"/>
              <a:t>* Packet in Data Link layer is referred as </a:t>
            </a:r>
            <a:r>
              <a:rPr b="1" i="1" lang="en-GB"/>
              <a:t>Frame</a:t>
            </a:r>
            <a:r>
              <a:rPr i="1" lang="en-GB"/>
              <a:t>. </a:t>
            </a:r>
            <a:br>
              <a:rPr lang="en-GB"/>
            </a:br>
            <a:r>
              <a:rPr i="1" lang="en-GB"/>
              <a:t>** Data Link layer is handled by the NIC (Network Interface Card) and device drivers of host machines. </a:t>
            </a:r>
            <a:br>
              <a:rPr lang="en-GB"/>
            </a:br>
            <a:r>
              <a:rPr i="1" lang="en-GB"/>
              <a:t>*** </a:t>
            </a:r>
            <a:r>
              <a:rPr lang="en-GB"/>
              <a:t>Switch &amp; Bridge are Data Link Layer devices. </a:t>
            </a:r>
            <a:br>
              <a:rPr lang="en-GB"/>
            </a:br>
            <a:r>
              <a:rPr lang="en-GB"/>
              <a:t> </a:t>
            </a:r>
            <a:endParaRPr/>
          </a:p>
          <a:p>
            <a:pPr indent="-64135" lvl="0" marL="228600" rtl="0" algn="l">
              <a:lnSpc>
                <a:spcPct val="90000"/>
              </a:lnSpc>
              <a:spcBef>
                <a:spcPts val="1000"/>
              </a:spcBef>
              <a:spcAft>
                <a:spcPts val="0"/>
              </a:spcAft>
              <a:buClr>
                <a:schemeClr val="dk1"/>
              </a:buClr>
              <a:buSzPct val="100000"/>
              <a:buNone/>
            </a:pPr>
            <a:r>
              <a:t/>
            </a:r>
            <a:endParaRPr/>
          </a:p>
        </p:txBody>
      </p:sp>
      <p:cxnSp>
        <p:nvCxnSpPr>
          <p:cNvPr id="146" name="Google Shape;146;p21"/>
          <p:cNvCxnSpPr/>
          <p:nvPr/>
        </p:nvCxnSpPr>
        <p:spPr>
          <a:xfrm>
            <a:off x="0" y="5962650"/>
            <a:ext cx="866274" cy="0"/>
          </a:xfrm>
          <a:prstGeom prst="straightConnector1">
            <a:avLst/>
          </a:prstGeom>
          <a:noFill/>
          <a:ln cap="flat" cmpd="sng" w="76200">
            <a:solidFill>
              <a:srgbClr val="FF0000"/>
            </a:solidFill>
            <a:prstDash val="solid"/>
            <a:miter lim="800000"/>
            <a:headEnd len="sm" w="sm"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